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2" r:id="rId4"/>
    <p:sldId id="275" r:id="rId5"/>
    <p:sldId id="270" r:id="rId6"/>
    <p:sldId id="278" r:id="rId7"/>
    <p:sldId id="271" r:id="rId8"/>
    <p:sldId id="279" r:id="rId9"/>
    <p:sldId id="300" r:id="rId10"/>
    <p:sldId id="295" r:id="rId11"/>
    <p:sldId id="283" r:id="rId12"/>
    <p:sldId id="296" r:id="rId13"/>
    <p:sldId id="297" r:id="rId14"/>
    <p:sldId id="274" r:id="rId15"/>
    <p:sldId id="298" r:id="rId16"/>
    <p:sldId id="299" r:id="rId17"/>
    <p:sldId id="27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289" r:id="rId29"/>
    <p:sldId id="290" r:id="rId30"/>
    <p:sldId id="301" r:id="rId31"/>
    <p:sldId id="302" r:id="rId32"/>
    <p:sldId id="293" r:id="rId33"/>
    <p:sldId id="273" r:id="rId34"/>
    <p:sldId id="263" r:id="rId35"/>
    <p:sldId id="26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C7310EE-A183-4A41-9CDC-9182602C41B9}">
          <p14:sldIdLst>
            <p14:sldId id="256"/>
            <p14:sldId id="257"/>
            <p14:sldId id="262"/>
            <p14:sldId id="275"/>
            <p14:sldId id="270"/>
            <p14:sldId id="278"/>
            <p14:sldId id="271"/>
            <p14:sldId id="279"/>
            <p14:sldId id="300"/>
            <p14:sldId id="295"/>
            <p14:sldId id="283"/>
            <p14:sldId id="296"/>
            <p14:sldId id="297"/>
            <p14:sldId id="274"/>
            <p14:sldId id="298"/>
            <p14:sldId id="299"/>
            <p14:sldId id="27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289"/>
            <p14:sldId id="290"/>
            <p14:sldId id="301"/>
            <p14:sldId id="302"/>
            <p14:sldId id="293"/>
            <p14:sldId id="273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D9533-FD6E-4868-A985-36D871F24632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89AEE-4989-467B-B90F-25DB47F5C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29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27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23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70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852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1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36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97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9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39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00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개요랑</a:t>
            </a:r>
            <a:r>
              <a:rPr lang="ko-KR" altLang="en-US" dirty="0"/>
              <a:t> 행위자 </a:t>
            </a:r>
            <a:r>
              <a:rPr lang="ko-KR" altLang="en-US" dirty="0" err="1"/>
              <a:t>안넣음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89AEE-4989-467B-B90F-25DB47F5C26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0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43317" y="2567225"/>
            <a:ext cx="1888520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PC Manager</a:t>
            </a:r>
            <a:endParaRPr lang="ko-KR" altLang="en-US" sz="20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79BCE-5199-4735-A0B4-9068B910B11E}"/>
              </a:ext>
            </a:extLst>
          </p:cNvPr>
          <p:cNvSpPr txBox="1"/>
          <p:nvPr/>
        </p:nvSpPr>
        <p:spPr>
          <a:xfrm>
            <a:off x="3146780" y="2967335"/>
            <a:ext cx="5920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PC</a:t>
            </a:r>
            <a:r>
              <a:rPr lang="ko-KR" altLang="en-US" sz="54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방 관리 프로그램</a:t>
            </a:r>
          </a:p>
        </p:txBody>
      </p:sp>
      <p:sp>
        <p:nvSpPr>
          <p:cNvPr id="12" name="group 9">
            <a:extLst>
              <a:ext uri="{FF2B5EF4-FFF2-40B4-BE49-F238E27FC236}">
                <a16:creationId xmlns:a16="http://schemas.microsoft.com/office/drawing/2014/main" id="{7826C3AA-267E-43E9-8723-1B355718B554}"/>
              </a:ext>
            </a:extLst>
          </p:cNvPr>
          <p:cNvSpPr txBox="1"/>
          <p:nvPr/>
        </p:nvSpPr>
        <p:spPr>
          <a:xfrm>
            <a:off x="8407571" y="4308060"/>
            <a:ext cx="3611709" cy="18339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A6</a:t>
            </a:r>
          </a:p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발표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임미송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(20193035)</a:t>
            </a:r>
          </a:p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팀장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김태희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(20173085)</a:t>
            </a:r>
          </a:p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조원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– 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이상목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 (20163233)</a:t>
            </a:r>
          </a:p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조원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남승우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함초롬돋움" panose="02030504000101010101" pitchFamily="18" charset="-127"/>
                <a:cs typeface="Arial" panose="020B0604020202020204" pitchFamily="34" charset="0"/>
              </a:rPr>
              <a:t>(20163264)              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함초롬돋움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633A73-3447-451F-B8C3-406A78ABCBF9}"/>
              </a:ext>
            </a:extLst>
          </p:cNvPr>
          <p:cNvCxnSpPr/>
          <p:nvPr/>
        </p:nvCxnSpPr>
        <p:spPr>
          <a:xfrm>
            <a:off x="2306320" y="4013200"/>
            <a:ext cx="757936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829FE5C-017A-4B6E-AAC4-161B8371F924}"/>
              </a:ext>
            </a:extLst>
          </p:cNvPr>
          <p:cNvCxnSpPr/>
          <p:nvPr/>
        </p:nvCxnSpPr>
        <p:spPr>
          <a:xfrm>
            <a:off x="2306320" y="2346960"/>
            <a:ext cx="7579360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100016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3604355" y="182950"/>
            <a:ext cx="4983288" cy="830997"/>
            <a:chOff x="4521439" y="182950"/>
            <a:chExt cx="4983288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03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1711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요구사항 명세서 및 설계서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5B7A43-6208-4DC2-AFE3-0BBDF499ABFC}"/>
              </a:ext>
            </a:extLst>
          </p:cNvPr>
          <p:cNvSpPr txBox="1"/>
          <p:nvPr/>
        </p:nvSpPr>
        <p:spPr>
          <a:xfrm>
            <a:off x="1761688" y="1204085"/>
            <a:ext cx="374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3.1.2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주문 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Sequence</a:t>
            </a:r>
            <a:endParaRPr lang="ko-KR" altLang="en-US" dirty="0"/>
          </a:p>
        </p:txBody>
      </p:sp>
      <p:pic>
        <p:nvPicPr>
          <p:cNvPr id="2049" name="_x276090576">
            <a:extLst>
              <a:ext uri="{FF2B5EF4-FFF2-40B4-BE49-F238E27FC236}">
                <a16:creationId xmlns:a16="http://schemas.microsoft.com/office/drawing/2014/main" id="{56F113E0-2FF1-4B75-9DC2-550F8DD2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58" y="1848996"/>
            <a:ext cx="8324484" cy="487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3B5220-AF0F-4BEC-874E-46AFC45045A8}"/>
              </a:ext>
            </a:extLst>
          </p:cNvPr>
          <p:cNvSpPr/>
          <p:nvPr/>
        </p:nvSpPr>
        <p:spPr>
          <a:xfrm>
            <a:off x="1153815" y="1832355"/>
            <a:ext cx="10179170" cy="490879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00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100016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3604355" y="182950"/>
            <a:ext cx="4983288" cy="830997"/>
            <a:chOff x="4521439" y="182950"/>
            <a:chExt cx="4983288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03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1711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요구사항 명세서 및 설계서</a:t>
              </a:r>
            </a:p>
          </p:txBody>
        </p:sp>
      </p:grpSp>
      <p:graphicFrame>
        <p:nvGraphicFramePr>
          <p:cNvPr id="72" name="표 2">
            <a:extLst>
              <a:ext uri="{FF2B5EF4-FFF2-40B4-BE49-F238E27FC236}">
                <a16:creationId xmlns:a16="http://schemas.microsoft.com/office/drawing/2014/main" id="{CA29AAE0-523D-4B88-9928-8D0280AAD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673278"/>
              </p:ext>
            </p:extLst>
          </p:nvPr>
        </p:nvGraphicFramePr>
        <p:xfrm>
          <a:off x="2139192" y="2200802"/>
          <a:ext cx="7913616" cy="3986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6808">
                  <a:extLst>
                    <a:ext uri="{9D8B030D-6E8A-4147-A177-3AD203B41FA5}">
                      <a16:colId xmlns:a16="http://schemas.microsoft.com/office/drawing/2014/main" val="3024880396"/>
                    </a:ext>
                  </a:extLst>
                </a:gridCol>
                <a:gridCol w="3956808">
                  <a:extLst>
                    <a:ext uri="{9D8B030D-6E8A-4147-A177-3AD203B41FA5}">
                      <a16:colId xmlns:a16="http://schemas.microsoft.com/office/drawing/2014/main" val="35784199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기본흐름</a:t>
                      </a:r>
                      <a:endParaRPr lang="en-US" altLang="ko-KR" dirty="0"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65394"/>
                  </a:ext>
                </a:extLst>
              </a:tr>
              <a:tr h="296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2"/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행위자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chemeClr val="tx2"/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시스템</a:t>
                      </a:r>
                      <a:endParaRPr lang="ko-KR" altLang="en-US" sz="15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403199"/>
                  </a:ext>
                </a:extLst>
              </a:tr>
              <a:tr h="752390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상품재고 조회 버튼을 클릭한다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2.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재고 조회창이 출력된다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목록에서 상품번호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상품명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재고량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상품가격 출력된다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1772"/>
                  </a:ext>
                </a:extLst>
              </a:tr>
              <a:tr h="3347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대안흐름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시스템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690498"/>
                  </a:ext>
                </a:extLst>
              </a:tr>
              <a:tr h="750507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[ A1.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검색상자에 상품명을 검색하는 경우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]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3.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검색상자에 원하는 상품명을 입력한다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4.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해당 상품명이 포함된 행의 내용을 출력한다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69955"/>
                  </a:ext>
                </a:extLst>
              </a:tr>
              <a:tr h="3347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bg1"/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예외상황</a:t>
                      </a:r>
                      <a:endParaRPr lang="ko-KR" altLang="en-US" sz="1500" kern="0" spc="0" dirty="0">
                        <a:solidFill>
                          <a:schemeClr val="bg1"/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시스템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95488"/>
                  </a:ext>
                </a:extLst>
              </a:tr>
              <a:tr h="1128190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[ E1.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제품 이름을 잘못 입력한 경우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]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3.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검색상자에 잘못된 상품명을 입력한다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4. "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검색 결과가 없습니다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."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라는 메시지를 보여준다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5743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5B7A43-6208-4DC2-AFE3-0BBDF499ABFC}"/>
              </a:ext>
            </a:extLst>
          </p:cNvPr>
          <p:cNvSpPr txBox="1"/>
          <p:nvPr/>
        </p:nvSpPr>
        <p:spPr>
          <a:xfrm>
            <a:off x="1733610" y="1343975"/>
            <a:ext cx="374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3.2.1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재고조회 </a:t>
            </a:r>
            <a:r>
              <a:rPr lang="en-US" altLang="ko-KR" sz="2000" kern="0" spc="0" dirty="0" err="1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U</a:t>
            </a:r>
            <a:r>
              <a:rPr lang="en-US" altLang="ko-KR" sz="2000" kern="0" dirty="0" err="1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secase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58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100016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3604355" y="182950"/>
            <a:ext cx="4983288" cy="830997"/>
            <a:chOff x="4521439" y="182950"/>
            <a:chExt cx="4983288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03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1711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요구사항 명세서 및 설계서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5B7A43-6208-4DC2-AFE3-0BBDF499ABFC}"/>
              </a:ext>
            </a:extLst>
          </p:cNvPr>
          <p:cNvSpPr txBox="1"/>
          <p:nvPr/>
        </p:nvSpPr>
        <p:spPr>
          <a:xfrm>
            <a:off x="1761688" y="1204085"/>
            <a:ext cx="374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3.2.2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주문 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Sequence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3B5220-AF0F-4BEC-874E-46AFC45045A8}"/>
              </a:ext>
            </a:extLst>
          </p:cNvPr>
          <p:cNvSpPr/>
          <p:nvPr/>
        </p:nvSpPr>
        <p:spPr>
          <a:xfrm>
            <a:off x="1006415" y="1749911"/>
            <a:ext cx="10179170" cy="490879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5" name="_x272487040">
            <a:extLst>
              <a:ext uri="{FF2B5EF4-FFF2-40B4-BE49-F238E27FC236}">
                <a16:creationId xmlns:a16="http://schemas.microsoft.com/office/drawing/2014/main" id="{7FBD2581-EDF6-42EA-83B8-1744711C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93" y="1839485"/>
            <a:ext cx="9585414" cy="47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44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100016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3604355" y="182950"/>
            <a:ext cx="4983288" cy="830997"/>
            <a:chOff x="4521439" y="182950"/>
            <a:chExt cx="4983288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03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1711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요구사항 명세서 및 설계서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5B7A43-6208-4DC2-AFE3-0BBDF499ABFC}"/>
              </a:ext>
            </a:extLst>
          </p:cNvPr>
          <p:cNvSpPr txBox="1"/>
          <p:nvPr/>
        </p:nvSpPr>
        <p:spPr>
          <a:xfrm>
            <a:off x="1761688" y="1204085"/>
            <a:ext cx="374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3.2.2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주문 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Sequence</a:t>
            </a:r>
            <a:endParaRPr lang="ko-KR" altLang="en-US" dirty="0"/>
          </a:p>
        </p:txBody>
      </p:sp>
      <p:pic>
        <p:nvPicPr>
          <p:cNvPr id="7171" name="_x272489840">
            <a:extLst>
              <a:ext uri="{FF2B5EF4-FFF2-40B4-BE49-F238E27FC236}">
                <a16:creationId xmlns:a16="http://schemas.microsoft.com/office/drawing/2014/main" id="{DF09D048-638F-4F24-A207-64E7F8704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15" y="2105903"/>
            <a:ext cx="10179170" cy="436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3B5220-AF0F-4BEC-874E-46AFC45045A8}"/>
              </a:ext>
            </a:extLst>
          </p:cNvPr>
          <p:cNvSpPr/>
          <p:nvPr/>
        </p:nvSpPr>
        <p:spPr>
          <a:xfrm>
            <a:off x="1153815" y="1832355"/>
            <a:ext cx="10179170" cy="490879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3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2262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04</a:t>
            </a:r>
            <a:endParaRPr lang="ko-KR" altLang="en-US" sz="8000" b="1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2133133" y="1501004"/>
            <a:ext cx="552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테스팅 과정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670907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86C942-0CFA-49A4-9991-B854D186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08" y="2419592"/>
            <a:ext cx="525558" cy="5255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1368804" y="1384712"/>
            <a:ext cx="5241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4.1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블랙박스 테스팅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(Syntax Testing)</a:t>
            </a: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재고조회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B0600000101010101" charset="-127"/>
              <a:ea typeface="한컴 고딕" panose="020B0600000101010101" charset="-127"/>
              <a:cs typeface="한컴 고딕" panose="020B0600000101010101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     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6E693B-1021-4C5A-8216-2360B923811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19" y="5064544"/>
            <a:ext cx="525558" cy="525558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C9F3F51-E8DC-4E2F-A8E4-2DA3D7D22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707920"/>
              </p:ext>
            </p:extLst>
          </p:nvPr>
        </p:nvGraphicFramePr>
        <p:xfrm>
          <a:off x="1368804" y="2266281"/>
          <a:ext cx="945439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1464">
                  <a:extLst>
                    <a:ext uri="{9D8B030D-6E8A-4147-A177-3AD203B41FA5}">
                      <a16:colId xmlns:a16="http://schemas.microsoft.com/office/drawing/2014/main" val="3024880396"/>
                    </a:ext>
                  </a:extLst>
                </a:gridCol>
                <a:gridCol w="3151464">
                  <a:extLst>
                    <a:ext uri="{9D8B030D-6E8A-4147-A177-3AD203B41FA5}">
                      <a16:colId xmlns:a16="http://schemas.microsoft.com/office/drawing/2014/main" val="867794843"/>
                    </a:ext>
                  </a:extLst>
                </a:gridCol>
                <a:gridCol w="3151464">
                  <a:extLst>
                    <a:ext uri="{9D8B030D-6E8A-4147-A177-3AD203B41FA5}">
                      <a16:colId xmlns:a16="http://schemas.microsoft.com/office/drawing/2014/main" val="447239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입력변수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적합 조건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부적합 조건</a:t>
                      </a:r>
                      <a:endParaRPr lang="en-US" altLang="ko-KR" dirty="0"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65394"/>
                  </a:ext>
                </a:extLst>
              </a:tr>
              <a:tr h="534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검색 </a:t>
                      </a:r>
                      <a:r>
                        <a:rPr lang="en-US" altLang="ko-KR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INPUT</a:t>
                      </a:r>
                      <a:endParaRPr lang="ko-KR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latinLnBrk="1"/>
                      <a:endParaRPr lang="ko-KR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상품테이블에 있는 </a:t>
                      </a:r>
                      <a:endParaRPr lang="en-US" altLang="ko-KR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상품명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테이블에 없는</a:t>
                      </a:r>
                      <a:endParaRPr lang="en-US" altLang="ko-KR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상품명</a:t>
                      </a:r>
                      <a:endParaRPr lang="ko-KR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403199"/>
                  </a:ext>
                </a:extLst>
              </a:tr>
            </a:tbl>
          </a:graphicData>
        </a:graphic>
      </p:graphicFrame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9BDF6271-9A57-4C2E-99A0-31927CF69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747242"/>
              </p:ext>
            </p:extLst>
          </p:nvPr>
        </p:nvGraphicFramePr>
        <p:xfrm>
          <a:off x="1368804" y="3954800"/>
          <a:ext cx="9454392" cy="1902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732">
                  <a:extLst>
                    <a:ext uri="{9D8B030D-6E8A-4147-A177-3AD203B41FA5}">
                      <a16:colId xmlns:a16="http://schemas.microsoft.com/office/drawing/2014/main" val="3024880396"/>
                    </a:ext>
                  </a:extLst>
                </a:gridCol>
                <a:gridCol w="2525086">
                  <a:extLst>
                    <a:ext uri="{9D8B030D-6E8A-4147-A177-3AD203B41FA5}">
                      <a16:colId xmlns:a16="http://schemas.microsoft.com/office/drawing/2014/main" val="881805523"/>
                    </a:ext>
                  </a:extLst>
                </a:gridCol>
                <a:gridCol w="2202110">
                  <a:extLst>
                    <a:ext uri="{9D8B030D-6E8A-4147-A177-3AD203B41FA5}">
                      <a16:colId xmlns:a16="http://schemas.microsoft.com/office/drawing/2014/main" val="867794843"/>
                    </a:ext>
                  </a:extLst>
                </a:gridCol>
                <a:gridCol w="3151464">
                  <a:extLst>
                    <a:ext uri="{9D8B030D-6E8A-4147-A177-3AD203B41FA5}">
                      <a16:colId xmlns:a16="http://schemas.microsoft.com/office/drawing/2014/main" val="447239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NO.</a:t>
                      </a:r>
                      <a:endParaRPr lang="ko-KR" altLang="en-US" dirty="0"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적합</a:t>
                      </a:r>
                      <a:r>
                        <a:rPr lang="en-US" altLang="ko-KR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 / </a:t>
                      </a:r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부적합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입력 값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예상결과</a:t>
                      </a:r>
                      <a:endParaRPr lang="en-US" altLang="ko-KR" dirty="0"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65394"/>
                  </a:ext>
                </a:extLst>
              </a:tr>
              <a:tr h="76813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상품테이블에 있는 </a:t>
                      </a:r>
                      <a:endParaRPr lang="en-US" altLang="ko-KR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상품명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라면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정상처리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403199"/>
                  </a:ext>
                </a:extLst>
              </a:tr>
              <a:tr h="76813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2</a:t>
                      </a:r>
                      <a:endParaRPr lang="ko-KR" alt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테이블에 없는</a:t>
                      </a:r>
                      <a:endParaRPr lang="en-US" altLang="ko-KR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상품명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초밥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에러메시지 </a:t>
                      </a:r>
                      <a:r>
                        <a:rPr lang="en-US" altLang="ko-KR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‘</a:t>
                      </a:r>
                      <a:r>
                        <a:rPr lang="ko-KR" altLang="en-US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검색결과가 없습니다</a:t>
                      </a:r>
                      <a:r>
                        <a:rPr lang="en-US" altLang="ko-KR" sz="2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.’</a:t>
                      </a:r>
                      <a:endParaRPr lang="ko-KR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1772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682C93-470A-43EB-8EC2-B601F3A1F3A6}"/>
              </a:ext>
            </a:extLst>
          </p:cNvPr>
          <p:cNvGrpSpPr/>
          <p:nvPr/>
        </p:nvGrpSpPr>
        <p:grpSpPr>
          <a:xfrm>
            <a:off x="4535326" y="236794"/>
            <a:ext cx="4150397" cy="830997"/>
            <a:chOff x="3819245" y="188165"/>
            <a:chExt cx="4150397" cy="83099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CF233CE-BB89-4B55-B0C7-9F1983BBEF73}"/>
                </a:ext>
              </a:extLst>
            </p:cNvPr>
            <p:cNvSpPr/>
            <p:nvPr/>
          </p:nvSpPr>
          <p:spPr>
            <a:xfrm>
              <a:off x="4772352" y="305489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B0600000101010101" charset="-127"/>
                  <a:ea typeface="한컴 고딕" panose="020B0600000101010101" charset="-127"/>
                  <a:cs typeface="한컴 고딕" panose="020B0600000101010101" charset="-127"/>
                </a:rPr>
                <a:t>TESTING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6E0D87-1498-46AF-9696-EE51C9F90831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54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86C942-0CFA-49A4-9991-B854D186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08" y="2419592"/>
            <a:ext cx="525558" cy="5255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1368804" y="1384712"/>
            <a:ext cx="5241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4.2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화이트박스 테스팅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분기 커버리지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)</a:t>
            </a:r>
          </a:p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  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주문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B0600000101010101" charset="-127"/>
              <a:ea typeface="한컴 고딕" panose="020B0600000101010101" charset="-127"/>
              <a:cs typeface="한컴 고딕" panose="020B0600000101010101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     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6E693B-1021-4C5A-8216-2360B923811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19" y="5064544"/>
            <a:ext cx="525558" cy="525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0B69C1-3443-467B-A0A8-428DEDE3C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7347" y="780630"/>
            <a:ext cx="14584083" cy="47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55698272">
            <a:extLst>
              <a:ext uri="{FF2B5EF4-FFF2-40B4-BE49-F238E27FC236}">
                <a16:creationId xmlns:a16="http://schemas.microsoft.com/office/drawing/2014/main" id="{BDA7F506-3D1B-4D60-B950-DC5C04DED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083" y="1222803"/>
            <a:ext cx="3690185" cy="530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0B3B6B41-2BAB-4FDB-A181-B99A5D1BE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545041"/>
              </p:ext>
            </p:extLst>
          </p:nvPr>
        </p:nvGraphicFramePr>
        <p:xfrm>
          <a:off x="683655" y="2129670"/>
          <a:ext cx="6843544" cy="3752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591">
                  <a:extLst>
                    <a:ext uri="{9D8B030D-6E8A-4147-A177-3AD203B41FA5}">
                      <a16:colId xmlns:a16="http://schemas.microsoft.com/office/drawing/2014/main" val="3024880396"/>
                    </a:ext>
                  </a:extLst>
                </a:gridCol>
                <a:gridCol w="1827779">
                  <a:extLst>
                    <a:ext uri="{9D8B030D-6E8A-4147-A177-3AD203B41FA5}">
                      <a16:colId xmlns:a16="http://schemas.microsoft.com/office/drawing/2014/main" val="881805523"/>
                    </a:ext>
                  </a:extLst>
                </a:gridCol>
                <a:gridCol w="1593993">
                  <a:extLst>
                    <a:ext uri="{9D8B030D-6E8A-4147-A177-3AD203B41FA5}">
                      <a16:colId xmlns:a16="http://schemas.microsoft.com/office/drawing/2014/main" val="867794843"/>
                    </a:ext>
                  </a:extLst>
                </a:gridCol>
                <a:gridCol w="2281181">
                  <a:extLst>
                    <a:ext uri="{9D8B030D-6E8A-4147-A177-3AD203B41FA5}">
                      <a16:colId xmlns:a16="http://schemas.microsoft.com/office/drawing/2014/main" val="447239194"/>
                    </a:ext>
                  </a:extLst>
                </a:gridCol>
              </a:tblGrid>
              <a:tr h="50928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NO.</a:t>
                      </a:r>
                      <a:endParaRPr lang="ko-KR" altLang="en-US" dirty="0"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적합</a:t>
                      </a:r>
                      <a:r>
                        <a:rPr lang="en-US" altLang="ko-KR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 / </a:t>
                      </a:r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부적합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입력 값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예상결과</a:t>
                      </a:r>
                      <a:endParaRPr lang="en-US" altLang="ko-KR" dirty="0"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65394"/>
                  </a:ext>
                </a:extLst>
              </a:tr>
              <a:tr h="81090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1</a:t>
                      </a:r>
                      <a:endParaRPr lang="ko-KR" alt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(</a:t>
                      </a:r>
                      <a:r>
                        <a:rPr lang="ko-KR" altLang="en-US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음식</a:t>
                      </a:r>
                      <a:r>
                        <a:rPr lang="en-US" altLang="ko-KR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라면</a:t>
                      </a:r>
                      <a:r>
                        <a:rPr lang="en-US" altLang="ko-KR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0, +)</a:t>
                      </a:r>
                      <a:endParaRPr lang="ko-KR" altLang="en-US" sz="1500" kern="0" spc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(a-b-c-d-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f-g-j)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합산 결제금액 출력</a:t>
                      </a:r>
                      <a:endParaRPr lang="ko-KR" altLang="en-US" sz="1500" kern="0" spc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403199"/>
                  </a:ext>
                </a:extLst>
              </a:tr>
              <a:tr h="81090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2</a:t>
                      </a:r>
                      <a:endParaRPr lang="ko-KR" alt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(</a:t>
                      </a:r>
                      <a:r>
                        <a:rPr lang="ko-KR" altLang="en-US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음식</a:t>
                      </a:r>
                      <a:r>
                        <a:rPr lang="en-US" altLang="ko-KR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라면</a:t>
                      </a:r>
                      <a:r>
                        <a:rPr lang="en-US" altLang="ko-KR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0, -)</a:t>
                      </a:r>
                      <a:endParaRPr lang="ko-KR" altLang="en-US" sz="1500" kern="0" spc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(a-b-c-d-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f-H-j)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합산 결제금액 출력</a:t>
                      </a:r>
                      <a:endParaRPr lang="ko-KR" altLang="en-US" sz="1500" kern="0" spc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1772"/>
                  </a:ext>
                </a:extLst>
              </a:tr>
              <a:tr h="81090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3</a:t>
                      </a:r>
                      <a:endParaRPr lang="ko-KR" alt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(</a:t>
                      </a:r>
                      <a:r>
                        <a:rPr lang="ko-KR" altLang="en-US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음식</a:t>
                      </a:r>
                      <a:r>
                        <a:rPr lang="en-US" altLang="ko-KR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라면</a:t>
                      </a:r>
                      <a:r>
                        <a:rPr lang="en-US" altLang="ko-KR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0, </a:t>
                      </a:r>
                      <a:r>
                        <a:rPr lang="en-US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X)</a:t>
                      </a:r>
                      <a:endParaRPr lang="en-US" sz="1500" kern="0" spc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(a-b-c-d-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F-</a:t>
                      </a:r>
                      <a:r>
                        <a:rPr lang="en-US" sz="1500" kern="0" spc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i</a:t>
                      </a:r>
                      <a:r>
                        <a:rPr lang="en-US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-j)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합산 결제금액 출력</a:t>
                      </a:r>
                      <a:endParaRPr lang="ko-KR" altLang="en-US" sz="1500" kern="0" spc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350224"/>
                  </a:ext>
                </a:extLst>
              </a:tr>
              <a:tr h="81090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4</a:t>
                      </a:r>
                      <a:endParaRPr lang="ko-KR" alt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(</a:t>
                      </a:r>
                      <a:r>
                        <a:rPr lang="ko-KR" altLang="en-US" sz="1500" kern="0" spc="-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음식</a:t>
                      </a:r>
                      <a:r>
                        <a:rPr lang="en-US" altLang="ko-KR" sz="1500" kern="0" spc="-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500" kern="0" spc="-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라면</a:t>
                      </a:r>
                      <a:r>
                        <a:rPr lang="en-US" altLang="ko-KR" sz="1500" kern="0" spc="-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1)</a:t>
                      </a:r>
                      <a:endParaRPr lang="ko-KR" altLang="en-US" sz="15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(a-b-c-e)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중복 상품 수량 증가</a:t>
                      </a:r>
                      <a:endParaRPr lang="ko-KR" altLang="en-US" sz="15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01335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CF85AC-5FBF-4D81-B603-8162F2FFE3A2}"/>
              </a:ext>
            </a:extLst>
          </p:cNvPr>
          <p:cNvGrpSpPr/>
          <p:nvPr/>
        </p:nvGrpSpPr>
        <p:grpSpPr>
          <a:xfrm>
            <a:off x="4535326" y="236794"/>
            <a:ext cx="4150397" cy="830997"/>
            <a:chOff x="3819245" y="188165"/>
            <a:chExt cx="4150397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44CB3DE-55AC-450D-86F6-5B49A0660EE2}"/>
                </a:ext>
              </a:extLst>
            </p:cNvPr>
            <p:cNvSpPr/>
            <p:nvPr/>
          </p:nvSpPr>
          <p:spPr>
            <a:xfrm>
              <a:off x="4772352" y="305489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B0600000101010101" charset="-127"/>
                  <a:ea typeface="한컴 고딕" panose="020B0600000101010101" charset="-127"/>
                  <a:cs typeface="한컴 고딕" panose="020B0600000101010101" charset="-127"/>
                </a:rPr>
                <a:t>TESTING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7E113C-4698-4C5C-8F63-43BF6F422E76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57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2633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05</a:t>
            </a:r>
            <a:endParaRPr lang="ko-KR" altLang="en-US" sz="8000" b="1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2133133" y="1501004"/>
            <a:ext cx="552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주요 소스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및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결과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231937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133655" y="933648"/>
            <a:ext cx="3924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상품주문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83CE1E-0FE1-4F4F-8830-12FD0F7F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19" y="122392"/>
            <a:ext cx="7757162" cy="66132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C5EB87-FCB9-4471-B618-2EA85518C14F}"/>
              </a:ext>
            </a:extLst>
          </p:cNvPr>
          <p:cNvSpPr/>
          <p:nvPr/>
        </p:nvSpPr>
        <p:spPr>
          <a:xfrm>
            <a:off x="4012338" y="1225932"/>
            <a:ext cx="1015498" cy="656134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026C05-9CB7-46DE-9D7F-94554CF3C3E3}"/>
              </a:ext>
            </a:extLst>
          </p:cNvPr>
          <p:cNvSpPr/>
          <p:nvPr/>
        </p:nvSpPr>
        <p:spPr>
          <a:xfrm>
            <a:off x="4012339" y="2017434"/>
            <a:ext cx="1015498" cy="1023222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FFFF1-D9C2-44C5-BE9E-28ACD1F59C41}"/>
              </a:ext>
            </a:extLst>
          </p:cNvPr>
          <p:cNvSpPr/>
          <p:nvPr/>
        </p:nvSpPr>
        <p:spPr>
          <a:xfrm>
            <a:off x="5425177" y="1099085"/>
            <a:ext cx="1135421" cy="830997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7F0A53-E54F-47F7-833A-8A4C6D0FF312}"/>
              </a:ext>
            </a:extLst>
          </p:cNvPr>
          <p:cNvSpPr/>
          <p:nvPr/>
        </p:nvSpPr>
        <p:spPr>
          <a:xfrm>
            <a:off x="2373059" y="1180282"/>
            <a:ext cx="1417705" cy="1989045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2055C9-1878-4A87-A17C-857BED1587AE}"/>
              </a:ext>
            </a:extLst>
          </p:cNvPr>
          <p:cNvSpPr/>
          <p:nvPr/>
        </p:nvSpPr>
        <p:spPr>
          <a:xfrm>
            <a:off x="6723123" y="701041"/>
            <a:ext cx="850532" cy="958484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078D6D-C657-4313-8345-009C6D0413CC}"/>
              </a:ext>
            </a:extLst>
          </p:cNvPr>
          <p:cNvSpPr/>
          <p:nvPr/>
        </p:nvSpPr>
        <p:spPr>
          <a:xfrm>
            <a:off x="6749061" y="1745520"/>
            <a:ext cx="788688" cy="958484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47EE43-7453-48E4-B366-242F737C73CD}"/>
              </a:ext>
            </a:extLst>
          </p:cNvPr>
          <p:cNvSpPr/>
          <p:nvPr/>
        </p:nvSpPr>
        <p:spPr>
          <a:xfrm>
            <a:off x="6728384" y="2835680"/>
            <a:ext cx="819304" cy="958484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72A03B-2E43-45E6-8AFC-1E441579DBFB}"/>
              </a:ext>
            </a:extLst>
          </p:cNvPr>
          <p:cNvSpPr/>
          <p:nvPr/>
        </p:nvSpPr>
        <p:spPr>
          <a:xfrm>
            <a:off x="8135520" y="1724742"/>
            <a:ext cx="886660" cy="1023222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28A54B-1D27-4572-BDE0-871606C1BB6F}"/>
              </a:ext>
            </a:extLst>
          </p:cNvPr>
          <p:cNvSpPr/>
          <p:nvPr/>
        </p:nvSpPr>
        <p:spPr>
          <a:xfrm>
            <a:off x="5281701" y="2131362"/>
            <a:ext cx="1321057" cy="1120370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_x276094416">
            <a:extLst>
              <a:ext uri="{FF2B5EF4-FFF2-40B4-BE49-F238E27FC236}">
                <a16:creationId xmlns:a16="http://schemas.microsoft.com/office/drawing/2014/main" id="{5A8DB29E-C2FB-4D5D-94D5-74C1C60B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26" y="1881476"/>
            <a:ext cx="6812714" cy="42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272488640">
            <a:extLst>
              <a:ext uri="{FF2B5EF4-FFF2-40B4-BE49-F238E27FC236}">
                <a16:creationId xmlns:a16="http://schemas.microsoft.com/office/drawing/2014/main" id="{D4C00082-D1B8-43E2-B330-4AE931E5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92" y="1887138"/>
            <a:ext cx="5463082" cy="409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상품조회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CBF2D9-FAE3-4322-86E6-E3F966A88513}"/>
              </a:ext>
            </a:extLst>
          </p:cNvPr>
          <p:cNvSpPr/>
          <p:nvPr/>
        </p:nvSpPr>
        <p:spPr>
          <a:xfrm>
            <a:off x="6783363" y="2295373"/>
            <a:ext cx="5050220" cy="952818"/>
          </a:xfrm>
          <a:prstGeom prst="rect">
            <a:avLst/>
          </a:prstGeom>
          <a:solidFill>
            <a:srgbClr val="FF0000">
              <a:alpha val="9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8241C8-F8E9-4BBD-B18D-E34D95D82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377" y="1971476"/>
            <a:ext cx="5780911" cy="4090302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8316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1015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6" y="153887"/>
            <a:ext cx="2651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6">
                    <a:lumMod val="75000"/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chemeClr val="accent6">
                  <a:lumMod val="75000"/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07C088-D495-4606-B1FE-00978D401F82}"/>
              </a:ext>
            </a:extLst>
          </p:cNvPr>
          <p:cNvGrpSpPr/>
          <p:nvPr/>
        </p:nvGrpSpPr>
        <p:grpSpPr>
          <a:xfrm>
            <a:off x="907619" y="1586588"/>
            <a:ext cx="4382725" cy="1015663"/>
            <a:chOff x="534495" y="1443351"/>
            <a:chExt cx="4382725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534495" y="1443351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6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1571475" y="1732893"/>
              <a:ext cx="3345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프로젝트 개요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51A2F0-AA36-404C-86EA-2C86E3C3FDCC}"/>
              </a:ext>
            </a:extLst>
          </p:cNvPr>
          <p:cNvGrpSpPr/>
          <p:nvPr/>
        </p:nvGrpSpPr>
        <p:grpSpPr>
          <a:xfrm>
            <a:off x="6553534" y="1524993"/>
            <a:ext cx="5222367" cy="1015663"/>
            <a:chOff x="6177977" y="1443350"/>
            <a:chExt cx="5222367" cy="10156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1C3A4C-9A1E-4998-B64C-27B322E1FB56}"/>
                </a:ext>
              </a:extLst>
            </p:cNvPr>
            <p:cNvSpPr txBox="1"/>
            <p:nvPr/>
          </p:nvSpPr>
          <p:spPr>
            <a:xfrm>
              <a:off x="6177977" y="1443350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6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D65EA8-75FC-4381-8F1B-C7736D8545B7}"/>
                </a:ext>
              </a:extLst>
            </p:cNvPr>
            <p:cNvSpPr txBox="1"/>
            <p:nvPr/>
          </p:nvSpPr>
          <p:spPr>
            <a:xfrm>
              <a:off x="7249683" y="1732893"/>
              <a:ext cx="4150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클래스 다이어그램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BA85AA-AD36-4FC0-A544-7FC723CF7637}"/>
              </a:ext>
            </a:extLst>
          </p:cNvPr>
          <p:cNvGrpSpPr/>
          <p:nvPr/>
        </p:nvGrpSpPr>
        <p:grpSpPr>
          <a:xfrm>
            <a:off x="907619" y="3108790"/>
            <a:ext cx="5825307" cy="1015663"/>
            <a:chOff x="482095" y="2978394"/>
            <a:chExt cx="5825307" cy="1015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482095" y="2978394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6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E7C0A-107D-42CB-B9CD-E10345F601C6}"/>
                </a:ext>
              </a:extLst>
            </p:cNvPr>
            <p:cNvSpPr txBox="1"/>
            <p:nvPr/>
          </p:nvSpPr>
          <p:spPr>
            <a:xfrm>
              <a:off x="1564443" y="3266946"/>
              <a:ext cx="4742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요구명세서 및 설계서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411625-8B49-4BEA-8BDD-9B7914122E0C}"/>
              </a:ext>
            </a:extLst>
          </p:cNvPr>
          <p:cNvGrpSpPr/>
          <p:nvPr/>
        </p:nvGrpSpPr>
        <p:grpSpPr>
          <a:xfrm>
            <a:off x="6595406" y="5148828"/>
            <a:ext cx="4889939" cy="1015663"/>
            <a:chOff x="6177977" y="4777519"/>
            <a:chExt cx="488993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B15A23-EB09-4BE7-8B05-346397BC413B}"/>
                </a:ext>
              </a:extLst>
            </p:cNvPr>
            <p:cNvSpPr txBox="1"/>
            <p:nvPr/>
          </p:nvSpPr>
          <p:spPr>
            <a:xfrm>
              <a:off x="6177977" y="4777519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6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885B9A-C077-49A1-8291-542305EA9A04}"/>
                </a:ext>
              </a:extLst>
            </p:cNvPr>
            <p:cNvSpPr txBox="1"/>
            <p:nvPr/>
          </p:nvSpPr>
          <p:spPr>
            <a:xfrm>
              <a:off x="7249683" y="5049160"/>
              <a:ext cx="3818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최종 결과물 소개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데모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)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35FFF8-F316-4BB4-A998-06A93CC4FD5B}"/>
              </a:ext>
            </a:extLst>
          </p:cNvPr>
          <p:cNvGrpSpPr/>
          <p:nvPr/>
        </p:nvGrpSpPr>
        <p:grpSpPr>
          <a:xfrm>
            <a:off x="907619" y="4567335"/>
            <a:ext cx="5018412" cy="1706268"/>
            <a:chOff x="564765" y="4559354"/>
            <a:chExt cx="5018412" cy="170626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18BA3B-F5DD-45A9-A9C6-DDCD6CBCC4A0}"/>
                </a:ext>
              </a:extLst>
            </p:cNvPr>
            <p:cNvSpPr txBox="1"/>
            <p:nvPr/>
          </p:nvSpPr>
          <p:spPr>
            <a:xfrm>
              <a:off x="564765" y="4559354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6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668C08-4F2C-4ACF-9933-8AC14799A415}"/>
                </a:ext>
              </a:extLst>
            </p:cNvPr>
            <p:cNvSpPr txBox="1"/>
            <p:nvPr/>
          </p:nvSpPr>
          <p:spPr>
            <a:xfrm>
              <a:off x="1620610" y="4691430"/>
              <a:ext cx="3497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및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85BD280-F610-43B3-9513-82AD32B08620}"/>
                </a:ext>
              </a:extLst>
            </p:cNvPr>
            <p:cNvGrpSpPr/>
            <p:nvPr/>
          </p:nvGrpSpPr>
          <p:grpSpPr>
            <a:xfrm>
              <a:off x="1616843" y="5188404"/>
              <a:ext cx="3966334" cy="1077218"/>
              <a:chOff x="1616842" y="5406570"/>
              <a:chExt cx="3966334" cy="10772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708109-CC45-428F-BC32-4AE5B368A7FC}"/>
                  </a:ext>
                </a:extLst>
              </p:cNvPr>
              <p:cNvSpPr txBox="1"/>
              <p:nvPr/>
            </p:nvSpPr>
            <p:spPr>
              <a:xfrm>
                <a:off x="1616842" y="5406570"/>
                <a:ext cx="76503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accent4">
                        <a:lumMod val="7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KoPubWorld돋움체 Bold" panose="00000800000000000000" pitchFamily="2" charset="-127"/>
                  </a:rPr>
                  <a:t>1.</a:t>
                </a:r>
              </a:p>
              <a:p>
                <a:r>
                  <a:rPr lang="en-US" altLang="ko-KR" sz="3200" b="1" dirty="0">
                    <a:solidFill>
                      <a:schemeClr val="accent4">
                        <a:lumMod val="7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KoPubWorld돋움체 Bold" panose="00000800000000000000" pitchFamily="2" charset="-127"/>
                  </a:rPr>
                  <a:t>2.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4B3575-1A40-4D5C-A435-8F8B6E1CF81B}"/>
                  </a:ext>
                </a:extLst>
              </p:cNvPr>
              <p:cNvSpPr txBox="1"/>
              <p:nvPr/>
            </p:nvSpPr>
            <p:spPr>
              <a:xfrm>
                <a:off x="2085496" y="5548843"/>
                <a:ext cx="349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KoPubWorld돋움체 Bold" panose="00000800000000000000" pitchFamily="2" charset="-127"/>
                  </a:rPr>
                  <a:t>상품주문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54A705-4A0A-48D0-BFFE-4F535DD8C61E}"/>
                  </a:ext>
                </a:extLst>
              </p:cNvPr>
              <p:cNvSpPr txBox="1"/>
              <p:nvPr/>
            </p:nvSpPr>
            <p:spPr>
              <a:xfrm>
                <a:off x="2085496" y="6060448"/>
                <a:ext cx="349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KoPubWorld돋움체 Bold" panose="00000800000000000000" pitchFamily="2" charset="-127"/>
                  </a:rPr>
                  <a:t>재고조회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86A70F-4844-40A8-9435-9B8F3A3B20B9}"/>
              </a:ext>
            </a:extLst>
          </p:cNvPr>
          <p:cNvGrpSpPr/>
          <p:nvPr/>
        </p:nvGrpSpPr>
        <p:grpSpPr>
          <a:xfrm>
            <a:off x="6553534" y="3120087"/>
            <a:ext cx="5155039" cy="1658336"/>
            <a:chOff x="6177977" y="3106427"/>
            <a:chExt cx="5155039" cy="165833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74EE2F-A74E-4E1E-9CEB-30D4C6E6FA83}"/>
                </a:ext>
              </a:extLst>
            </p:cNvPr>
            <p:cNvSpPr txBox="1"/>
            <p:nvPr/>
          </p:nvSpPr>
          <p:spPr>
            <a:xfrm>
              <a:off x="6177977" y="3106427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6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3CB60C-CD34-4E14-914C-4591010964E0}"/>
                </a:ext>
              </a:extLst>
            </p:cNvPr>
            <p:cNvSpPr txBox="1"/>
            <p:nvPr/>
          </p:nvSpPr>
          <p:spPr>
            <a:xfrm>
              <a:off x="7291555" y="3223041"/>
              <a:ext cx="27560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테스팅 과정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96B2EAC-9FD0-40CB-A01C-D99F34DF01C9}"/>
                </a:ext>
              </a:extLst>
            </p:cNvPr>
            <p:cNvGrpSpPr/>
            <p:nvPr/>
          </p:nvGrpSpPr>
          <p:grpSpPr>
            <a:xfrm>
              <a:off x="7366682" y="3687545"/>
              <a:ext cx="3966334" cy="1077218"/>
              <a:chOff x="7366682" y="3687545"/>
              <a:chExt cx="3966334" cy="107721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78707F-0049-429B-8E41-3F1B94C6DE86}"/>
                  </a:ext>
                </a:extLst>
              </p:cNvPr>
              <p:cNvSpPr txBox="1"/>
              <p:nvPr/>
            </p:nvSpPr>
            <p:spPr>
              <a:xfrm>
                <a:off x="7366682" y="3687545"/>
                <a:ext cx="76503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accent4">
                        <a:lumMod val="7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KoPubWorld돋움체 Bold" panose="00000800000000000000" pitchFamily="2" charset="-127"/>
                  </a:rPr>
                  <a:t>1.</a:t>
                </a:r>
              </a:p>
              <a:p>
                <a:r>
                  <a:rPr lang="en-US" altLang="ko-KR" sz="3200" b="1" dirty="0">
                    <a:solidFill>
                      <a:schemeClr val="accent4">
                        <a:lumMod val="7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KoPubWorld돋움체 Bold" panose="00000800000000000000" pitchFamily="2" charset="-127"/>
                  </a:rPr>
                  <a:t>2.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2117B4-3F84-4B0E-96E0-ED4C3F6F78D6}"/>
                  </a:ext>
                </a:extLst>
              </p:cNvPr>
              <p:cNvSpPr txBox="1"/>
              <p:nvPr/>
            </p:nvSpPr>
            <p:spPr>
              <a:xfrm>
                <a:off x="7835336" y="3829818"/>
                <a:ext cx="349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KoPubWorld돋움체 Bold" panose="00000800000000000000" pitchFamily="2" charset="-127"/>
                  </a:rPr>
                  <a:t>블랙 박스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663083-62FD-4232-967D-10F81E115A87}"/>
                  </a:ext>
                </a:extLst>
              </p:cNvPr>
              <p:cNvSpPr txBox="1"/>
              <p:nvPr/>
            </p:nvSpPr>
            <p:spPr>
              <a:xfrm>
                <a:off x="7835336" y="4341423"/>
                <a:ext cx="349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KoPubWorld돋움체 Bold" panose="00000800000000000000" pitchFamily="2" charset="-127"/>
                  </a:rPr>
                  <a:t>화이트 박스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C84F3F6-1282-4455-9372-5BEC83C7F3A7}"/>
              </a:ext>
            </a:extLst>
          </p:cNvPr>
          <p:cNvGrpSpPr/>
          <p:nvPr/>
        </p:nvGrpSpPr>
        <p:grpSpPr>
          <a:xfrm>
            <a:off x="219957" y="1550002"/>
            <a:ext cx="6841863" cy="5146556"/>
            <a:chOff x="219957" y="1550002"/>
            <a:chExt cx="6841863" cy="51465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963653-7A23-4147-ACA6-776522EE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957" y="1555171"/>
              <a:ext cx="3148838" cy="290856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A8AAE5-65F2-449F-A2B5-AD25E216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8515" y="1550002"/>
              <a:ext cx="3563305" cy="28905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F2D308E-E9DB-40FD-B848-70295EAD5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6504" y="3883769"/>
              <a:ext cx="3624581" cy="28127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B5642CA-E7A4-4CE9-9C65-995F839AF0B6}"/>
                </a:ext>
              </a:extLst>
            </p:cNvPr>
            <p:cNvSpPr/>
            <p:nvPr/>
          </p:nvSpPr>
          <p:spPr>
            <a:xfrm>
              <a:off x="299586" y="1749793"/>
              <a:ext cx="628149" cy="187449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5E4171-D436-4C87-93E7-159C7CFF5E7D}"/>
                </a:ext>
              </a:extLst>
            </p:cNvPr>
            <p:cNvSpPr/>
            <p:nvPr/>
          </p:nvSpPr>
          <p:spPr>
            <a:xfrm>
              <a:off x="4433631" y="1687397"/>
              <a:ext cx="730824" cy="210479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6724EF-F4B2-49C3-9B72-8E0E29AB4B44}"/>
                </a:ext>
              </a:extLst>
            </p:cNvPr>
            <p:cNvSpPr/>
            <p:nvPr/>
          </p:nvSpPr>
          <p:spPr>
            <a:xfrm>
              <a:off x="3256516" y="4017119"/>
              <a:ext cx="702074" cy="204361"/>
            </a:xfrm>
            <a:prstGeom prst="rect">
              <a:avLst/>
            </a:prstGeom>
            <a:solidFill>
              <a:srgbClr val="FF0000">
                <a:alpha val="9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571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상품조회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981C77-801E-45EE-9872-27818277D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00" y="12849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" name="_x272488640">
            <a:extLst>
              <a:ext uri="{FF2B5EF4-FFF2-40B4-BE49-F238E27FC236}">
                <a16:creationId xmlns:a16="http://schemas.microsoft.com/office/drawing/2014/main" id="{F145FECB-8DA8-4E25-BC61-FD2FAA4F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05" y="1762590"/>
            <a:ext cx="6114809" cy="457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725E6E-C985-4BED-934C-4CF504AFF385}"/>
              </a:ext>
            </a:extLst>
          </p:cNvPr>
          <p:cNvSpPr/>
          <p:nvPr/>
        </p:nvSpPr>
        <p:spPr>
          <a:xfrm>
            <a:off x="6872991" y="2565589"/>
            <a:ext cx="4817703" cy="718940"/>
          </a:xfrm>
          <a:prstGeom prst="rect">
            <a:avLst/>
          </a:prstGeom>
          <a:solidFill>
            <a:srgbClr val="FF0000">
              <a:alpha val="9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3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상품조회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CFA16-E05A-4DB5-888D-5B9ACAD6B18E}"/>
              </a:ext>
            </a:extLst>
          </p:cNvPr>
          <p:cNvSpPr txBox="1"/>
          <p:nvPr/>
        </p:nvSpPr>
        <p:spPr>
          <a:xfrm>
            <a:off x="1437838" y="1576238"/>
            <a:ext cx="374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1</a:t>
            </a:r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.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주문 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[</a:t>
            </a:r>
            <a:r>
              <a:rPr lang="ko-KR" altLang="en-US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상품선택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]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F3330A-A9DD-4C2B-A893-A700E5ACFAA6}"/>
              </a:ext>
            </a:extLst>
          </p:cNvPr>
          <p:cNvSpPr/>
          <p:nvPr/>
        </p:nvSpPr>
        <p:spPr>
          <a:xfrm>
            <a:off x="1322357" y="2054544"/>
            <a:ext cx="9547285" cy="455815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5" name="_x272492880">
            <a:extLst>
              <a:ext uri="{FF2B5EF4-FFF2-40B4-BE49-F238E27FC236}">
                <a16:creationId xmlns:a16="http://schemas.microsoft.com/office/drawing/2014/main" id="{00DE3628-D29F-43B1-A530-A00E379C6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4" y="2159094"/>
            <a:ext cx="6953250" cy="43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0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상품조회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CFA16-E05A-4DB5-888D-5B9ACAD6B18E}"/>
              </a:ext>
            </a:extLst>
          </p:cNvPr>
          <p:cNvSpPr txBox="1"/>
          <p:nvPr/>
        </p:nvSpPr>
        <p:spPr>
          <a:xfrm>
            <a:off x="1437838" y="1576238"/>
            <a:ext cx="374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2</a:t>
            </a:r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.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주문 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[</a:t>
            </a:r>
            <a:r>
              <a:rPr lang="ko-KR" altLang="en-US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동일상품 선택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]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F3330A-A9DD-4C2B-A893-A700E5ACFAA6}"/>
              </a:ext>
            </a:extLst>
          </p:cNvPr>
          <p:cNvSpPr/>
          <p:nvPr/>
        </p:nvSpPr>
        <p:spPr>
          <a:xfrm>
            <a:off x="1322357" y="2054544"/>
            <a:ext cx="9547285" cy="455815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9" name="_x272492880">
            <a:extLst>
              <a:ext uri="{FF2B5EF4-FFF2-40B4-BE49-F238E27FC236}">
                <a16:creationId xmlns:a16="http://schemas.microsoft.com/office/drawing/2014/main" id="{B6680440-C5DE-4C72-AE88-E85C3CD43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4" y="2130357"/>
            <a:ext cx="6667134" cy="418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8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상품조회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CFA16-E05A-4DB5-888D-5B9ACAD6B18E}"/>
              </a:ext>
            </a:extLst>
          </p:cNvPr>
          <p:cNvSpPr txBox="1"/>
          <p:nvPr/>
        </p:nvSpPr>
        <p:spPr>
          <a:xfrm>
            <a:off x="1437837" y="1576238"/>
            <a:ext cx="5105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3</a:t>
            </a:r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.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주문 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[</a:t>
            </a:r>
            <a:r>
              <a:rPr lang="ko-KR" altLang="en-US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여러 상품 선택 및 수량 선택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]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F3330A-A9DD-4C2B-A893-A700E5ACFAA6}"/>
              </a:ext>
            </a:extLst>
          </p:cNvPr>
          <p:cNvSpPr/>
          <p:nvPr/>
        </p:nvSpPr>
        <p:spPr>
          <a:xfrm>
            <a:off x="1322357" y="2054544"/>
            <a:ext cx="9547285" cy="455815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3" name="_x272492960">
            <a:extLst>
              <a:ext uri="{FF2B5EF4-FFF2-40B4-BE49-F238E27FC236}">
                <a16:creationId xmlns:a16="http://schemas.microsoft.com/office/drawing/2014/main" id="{7789772F-6594-415D-82A5-95418FD74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89" y="2180200"/>
            <a:ext cx="6862019" cy="429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76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31790" y="116567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-11657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35411" y="69088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상품조회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CFA16-E05A-4DB5-888D-5B9ACAD6B18E}"/>
              </a:ext>
            </a:extLst>
          </p:cNvPr>
          <p:cNvSpPr txBox="1"/>
          <p:nvPr/>
        </p:nvSpPr>
        <p:spPr>
          <a:xfrm>
            <a:off x="1437838" y="1334946"/>
            <a:ext cx="374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4</a:t>
            </a:r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.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주문 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[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수량 증감 및 삭제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5E5D4E-9DAE-4334-BC2F-96FC9F2E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57" y="1760611"/>
            <a:ext cx="6353175" cy="1533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8D8E17-C3C7-4AB6-8DBB-06C1C368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351" y="3294136"/>
            <a:ext cx="6553200" cy="1704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B4BCD8-E449-4F59-831F-2C319E2F6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411" y="5043716"/>
            <a:ext cx="6496050" cy="15144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F3330A-A9DD-4C2B-A893-A700E5ACFAA6}"/>
              </a:ext>
            </a:extLst>
          </p:cNvPr>
          <p:cNvSpPr/>
          <p:nvPr/>
        </p:nvSpPr>
        <p:spPr>
          <a:xfrm>
            <a:off x="1322357" y="1735056"/>
            <a:ext cx="9547285" cy="487763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상품조회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CFA16-E05A-4DB5-888D-5B9ACAD6B18E}"/>
              </a:ext>
            </a:extLst>
          </p:cNvPr>
          <p:cNvSpPr txBox="1"/>
          <p:nvPr/>
        </p:nvSpPr>
        <p:spPr>
          <a:xfrm>
            <a:off x="1437838" y="1576238"/>
            <a:ext cx="374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5.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주문 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[</a:t>
            </a:r>
            <a:r>
              <a:rPr lang="ko-KR" altLang="en-US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결제완료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]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F3330A-A9DD-4C2B-A893-A700E5ACFAA6}"/>
              </a:ext>
            </a:extLst>
          </p:cNvPr>
          <p:cNvSpPr/>
          <p:nvPr/>
        </p:nvSpPr>
        <p:spPr>
          <a:xfrm>
            <a:off x="1322357" y="2054544"/>
            <a:ext cx="9547285" cy="455815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5" name="_x272493200">
            <a:extLst>
              <a:ext uri="{FF2B5EF4-FFF2-40B4-BE49-F238E27FC236}">
                <a16:creationId xmlns:a16="http://schemas.microsoft.com/office/drawing/2014/main" id="{65CF1716-AC41-434D-B53F-555F2130B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59" y="2171043"/>
            <a:ext cx="6888411" cy="43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63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상품조회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CFA16-E05A-4DB5-888D-5B9ACAD6B18E}"/>
              </a:ext>
            </a:extLst>
          </p:cNvPr>
          <p:cNvSpPr txBox="1"/>
          <p:nvPr/>
        </p:nvSpPr>
        <p:spPr>
          <a:xfrm>
            <a:off x="1437837" y="1576238"/>
            <a:ext cx="6888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5.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주문 </a:t>
            </a:r>
            <a:r>
              <a:rPr lang="en-US" altLang="ko-KR" sz="2000" b="1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[</a:t>
            </a:r>
            <a:r>
              <a:rPr lang="ko-KR" altLang="en-US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미 선택 후 수량 조절 및 삭제</a:t>
            </a:r>
            <a:r>
              <a:rPr lang="en-US" altLang="ko-KR" sz="2000" b="1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]</a:t>
            </a:r>
            <a:endParaRPr lang="ko-KR" altLang="en-US" sz="2000" b="1" dirty="0">
              <a:solidFill>
                <a:schemeClr val="tx2"/>
              </a:solidFill>
              <a:latin typeface="한컴 고딕" panose="020B0600000101010101" charset="-127"/>
              <a:ea typeface="한컴 고딕" panose="020B0600000101010101" charset="-127"/>
              <a:cs typeface="한컴 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F3330A-A9DD-4C2B-A893-A700E5ACFAA6}"/>
              </a:ext>
            </a:extLst>
          </p:cNvPr>
          <p:cNvSpPr/>
          <p:nvPr/>
        </p:nvSpPr>
        <p:spPr>
          <a:xfrm>
            <a:off x="1322357" y="2054544"/>
            <a:ext cx="9547285" cy="455815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5" name="_x272493200">
            <a:extLst>
              <a:ext uri="{FF2B5EF4-FFF2-40B4-BE49-F238E27FC236}">
                <a16:creationId xmlns:a16="http://schemas.microsoft.com/office/drawing/2014/main" id="{65CF1716-AC41-434D-B53F-555F2130B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59" y="2171043"/>
            <a:ext cx="6888411" cy="432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00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상품조회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CFA16-E05A-4DB5-888D-5B9ACAD6B18E}"/>
              </a:ext>
            </a:extLst>
          </p:cNvPr>
          <p:cNvSpPr txBox="1"/>
          <p:nvPr/>
        </p:nvSpPr>
        <p:spPr>
          <a:xfrm>
            <a:off x="1437838" y="1576238"/>
            <a:ext cx="374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1</a:t>
            </a:r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.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주문 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[</a:t>
            </a:r>
            <a:r>
              <a:rPr lang="ko-KR" altLang="en-US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상품선택</a:t>
            </a:r>
            <a:r>
              <a:rPr lang="en-US" altLang="ko-KR" sz="2000" kern="0" dirty="0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]</a:t>
            </a:r>
            <a:endParaRPr lang="ko-KR" altLang="en-US" dirty="0"/>
          </a:p>
        </p:txBody>
      </p:sp>
      <p:pic>
        <p:nvPicPr>
          <p:cNvPr id="4105" name="_x272492880">
            <a:extLst>
              <a:ext uri="{FF2B5EF4-FFF2-40B4-BE49-F238E27FC236}">
                <a16:creationId xmlns:a16="http://schemas.microsoft.com/office/drawing/2014/main" id="{00DE3628-D29F-43B1-A530-A00E379C6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0" y="2126875"/>
            <a:ext cx="6953250" cy="43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F2933B-D056-42B2-9CDC-171AB3CB1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49" y="2126875"/>
            <a:ext cx="5883639" cy="35969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C696E7-AFC5-4216-8A08-43AF95A8F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343" y="1609509"/>
            <a:ext cx="7505700" cy="3000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70ECC9-7B89-46EC-85AE-A4B15E08E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2414170"/>
            <a:ext cx="6877050" cy="31527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817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133655" y="933648"/>
            <a:ext cx="3924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재고조회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83CE1E-0FE1-4F4F-8830-12FD0F7F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19" y="122392"/>
            <a:ext cx="7757162" cy="66132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C5EB87-FCB9-4471-B618-2EA85518C14F}"/>
              </a:ext>
            </a:extLst>
          </p:cNvPr>
          <p:cNvSpPr/>
          <p:nvPr/>
        </p:nvSpPr>
        <p:spPr>
          <a:xfrm>
            <a:off x="2361327" y="4557922"/>
            <a:ext cx="1050766" cy="1435096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026C05-9CB7-46DE-9D7F-94554CF3C3E3}"/>
              </a:ext>
            </a:extLst>
          </p:cNvPr>
          <p:cNvSpPr/>
          <p:nvPr/>
        </p:nvSpPr>
        <p:spPr>
          <a:xfrm>
            <a:off x="4119748" y="5771836"/>
            <a:ext cx="1549531" cy="884234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FFFF1-D9C2-44C5-BE9E-28ACD1F59C41}"/>
              </a:ext>
            </a:extLst>
          </p:cNvPr>
          <p:cNvSpPr/>
          <p:nvPr/>
        </p:nvSpPr>
        <p:spPr>
          <a:xfrm>
            <a:off x="6221730" y="5619750"/>
            <a:ext cx="1290425" cy="568027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7F0A53-E54F-47F7-833A-8A4C6D0FF312}"/>
              </a:ext>
            </a:extLst>
          </p:cNvPr>
          <p:cNvSpPr/>
          <p:nvPr/>
        </p:nvSpPr>
        <p:spPr>
          <a:xfrm>
            <a:off x="5405129" y="1109725"/>
            <a:ext cx="1162824" cy="791874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2055C9-1878-4A87-A17C-857BED1587AE}"/>
              </a:ext>
            </a:extLst>
          </p:cNvPr>
          <p:cNvSpPr/>
          <p:nvPr/>
        </p:nvSpPr>
        <p:spPr>
          <a:xfrm>
            <a:off x="6723123" y="701041"/>
            <a:ext cx="850532" cy="958484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078D6D-C657-4313-8345-009C6D0413CC}"/>
              </a:ext>
            </a:extLst>
          </p:cNvPr>
          <p:cNvSpPr/>
          <p:nvPr/>
        </p:nvSpPr>
        <p:spPr>
          <a:xfrm>
            <a:off x="6749061" y="1745520"/>
            <a:ext cx="788688" cy="958484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47EE43-7453-48E4-B366-242F737C73CD}"/>
              </a:ext>
            </a:extLst>
          </p:cNvPr>
          <p:cNvSpPr/>
          <p:nvPr/>
        </p:nvSpPr>
        <p:spPr>
          <a:xfrm>
            <a:off x="6728384" y="2835680"/>
            <a:ext cx="819304" cy="958484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72A03B-2E43-45E6-8AFC-1E441579DBFB}"/>
              </a:ext>
            </a:extLst>
          </p:cNvPr>
          <p:cNvSpPr/>
          <p:nvPr/>
        </p:nvSpPr>
        <p:spPr>
          <a:xfrm>
            <a:off x="8135520" y="1724742"/>
            <a:ext cx="886660" cy="1023222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66335DB-5DD4-40CF-B97E-386689BA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60" y="1647784"/>
            <a:ext cx="5063754" cy="3594002"/>
          </a:xfrm>
          <a:prstGeom prst="rect">
            <a:avLst/>
          </a:prstGeom>
        </p:spPr>
      </p:pic>
      <p:pic>
        <p:nvPicPr>
          <p:cNvPr id="12" name="_x697426336">
            <a:extLst>
              <a:ext uri="{FF2B5EF4-FFF2-40B4-BE49-F238E27FC236}">
                <a16:creationId xmlns:a16="http://schemas.microsoft.com/office/drawing/2014/main" id="{45AC7C7D-4DB3-49EE-9DDC-5A35104FE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688"/>
            <a:ext cx="6919400" cy="43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CBF2D9-FAE3-4322-86E6-E3F966A88513}"/>
              </a:ext>
            </a:extLst>
          </p:cNvPr>
          <p:cNvSpPr/>
          <p:nvPr/>
        </p:nvSpPr>
        <p:spPr>
          <a:xfrm>
            <a:off x="6983554" y="1657944"/>
            <a:ext cx="5016940" cy="1025970"/>
          </a:xfrm>
          <a:prstGeom prst="rect">
            <a:avLst/>
          </a:prstGeom>
          <a:solidFill>
            <a:srgbClr val="FF0000">
              <a:alpha val="9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2316F9-BF9C-4845-8793-B7B299C201D7}"/>
              </a:ext>
            </a:extLst>
          </p:cNvPr>
          <p:cNvSpPr/>
          <p:nvPr/>
        </p:nvSpPr>
        <p:spPr>
          <a:xfrm>
            <a:off x="6957060" y="3069595"/>
            <a:ext cx="5814500" cy="43329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_x696132320">
            <a:extLst>
              <a:ext uri="{FF2B5EF4-FFF2-40B4-BE49-F238E27FC236}">
                <a16:creationId xmlns:a16="http://schemas.microsoft.com/office/drawing/2014/main" id="{67BADC5E-0F94-4028-BC52-0EAC3B91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39" y="3581099"/>
            <a:ext cx="4739189" cy="37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42BDC9-FAEE-4B51-9B7D-0F2F80D695BD}"/>
              </a:ext>
            </a:extLst>
          </p:cNvPr>
          <p:cNvSpPr/>
          <p:nvPr/>
        </p:nvSpPr>
        <p:spPr>
          <a:xfrm>
            <a:off x="7243893" y="4105725"/>
            <a:ext cx="4323080" cy="640080"/>
          </a:xfrm>
          <a:prstGeom prst="rect">
            <a:avLst/>
          </a:prstGeom>
          <a:solidFill>
            <a:srgbClr val="FF0000">
              <a:alpha val="9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8F2EF7-7676-4B64-9FD6-72A4DBD91416}"/>
              </a:ext>
            </a:extLst>
          </p:cNvPr>
          <p:cNvSpPr/>
          <p:nvPr/>
        </p:nvSpPr>
        <p:spPr>
          <a:xfrm>
            <a:off x="6684804" y="-512946"/>
            <a:ext cx="6269636" cy="201098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재고조회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14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animBg="1"/>
      <p:bldP spid="21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6" y="1082245"/>
            <a:ext cx="2707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01</a:t>
            </a:r>
            <a:endParaRPr lang="ko-KR" altLang="en-US" sz="8000" b="1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2133133" y="1501004"/>
            <a:ext cx="552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66335DB-5DD4-40CF-B97E-386689BA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80" y="613325"/>
            <a:ext cx="5063754" cy="35940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2316F9-BF9C-4845-8793-B7B299C201D7}"/>
              </a:ext>
            </a:extLst>
          </p:cNvPr>
          <p:cNvSpPr/>
          <p:nvPr/>
        </p:nvSpPr>
        <p:spPr>
          <a:xfrm>
            <a:off x="7017580" y="3066835"/>
            <a:ext cx="5905940" cy="43329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_x696132320">
            <a:extLst>
              <a:ext uri="{FF2B5EF4-FFF2-40B4-BE49-F238E27FC236}">
                <a16:creationId xmlns:a16="http://schemas.microsoft.com/office/drawing/2014/main" id="{67BADC5E-0F94-4028-BC52-0EAC3B91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359" y="3578339"/>
            <a:ext cx="4739189" cy="37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8F2EF7-7676-4B64-9FD6-72A4DBD91416}"/>
              </a:ext>
            </a:extLst>
          </p:cNvPr>
          <p:cNvSpPr/>
          <p:nvPr/>
        </p:nvSpPr>
        <p:spPr>
          <a:xfrm>
            <a:off x="6745324" y="-379534"/>
            <a:ext cx="6071516" cy="187481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재고조회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79124D-3C5D-4A49-9470-0F377AB40555}"/>
              </a:ext>
            </a:extLst>
          </p:cNvPr>
          <p:cNvSpPr/>
          <p:nvPr/>
        </p:nvSpPr>
        <p:spPr>
          <a:xfrm>
            <a:off x="7027338" y="1663024"/>
            <a:ext cx="5027501" cy="1149872"/>
          </a:xfrm>
          <a:prstGeom prst="rect">
            <a:avLst/>
          </a:prstGeom>
          <a:solidFill>
            <a:srgbClr val="FF0000">
              <a:alpha val="9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7897D4-A23C-494C-97FD-E4600392E0FD}"/>
              </a:ext>
            </a:extLst>
          </p:cNvPr>
          <p:cNvSpPr/>
          <p:nvPr/>
        </p:nvSpPr>
        <p:spPr>
          <a:xfrm>
            <a:off x="8311896" y="4812792"/>
            <a:ext cx="3243071" cy="937738"/>
          </a:xfrm>
          <a:prstGeom prst="rect">
            <a:avLst/>
          </a:prstGeom>
          <a:solidFill>
            <a:srgbClr val="FF0000">
              <a:alpha val="9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_x697425904">
            <a:extLst>
              <a:ext uri="{FF2B5EF4-FFF2-40B4-BE49-F238E27FC236}">
                <a16:creationId xmlns:a16="http://schemas.microsoft.com/office/drawing/2014/main" id="{FD852220-88BF-486B-9BC8-5994F4C4F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9" y="2750047"/>
            <a:ext cx="6874159" cy="252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80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66335DB-5DD4-40CF-B97E-386689BA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18" y="-524407"/>
            <a:ext cx="5063754" cy="359400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CBF2D9-FAE3-4322-86E6-E3F966A88513}"/>
              </a:ext>
            </a:extLst>
          </p:cNvPr>
          <p:cNvSpPr/>
          <p:nvPr/>
        </p:nvSpPr>
        <p:spPr>
          <a:xfrm>
            <a:off x="6764825" y="1657943"/>
            <a:ext cx="5016940" cy="1187499"/>
          </a:xfrm>
          <a:prstGeom prst="rect">
            <a:avLst/>
          </a:prstGeom>
          <a:solidFill>
            <a:srgbClr val="FF0000">
              <a:alpha val="9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2316F9-BF9C-4845-8793-B7B299C201D7}"/>
              </a:ext>
            </a:extLst>
          </p:cNvPr>
          <p:cNvSpPr/>
          <p:nvPr/>
        </p:nvSpPr>
        <p:spPr>
          <a:xfrm>
            <a:off x="6738331" y="3069595"/>
            <a:ext cx="5908675" cy="433292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0" name="_x696132320">
            <a:extLst>
              <a:ext uri="{FF2B5EF4-FFF2-40B4-BE49-F238E27FC236}">
                <a16:creationId xmlns:a16="http://schemas.microsoft.com/office/drawing/2014/main" id="{67BADC5E-0F94-4028-BC52-0EAC3B91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10" y="3581099"/>
            <a:ext cx="4739189" cy="37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8F2EF7-7676-4B64-9FD6-72A4DBD91416}"/>
              </a:ext>
            </a:extLst>
          </p:cNvPr>
          <p:cNvSpPr/>
          <p:nvPr/>
        </p:nvSpPr>
        <p:spPr>
          <a:xfrm>
            <a:off x="6466075" y="-1035910"/>
            <a:ext cx="6350765" cy="253395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재고조회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B29CF6-AF0A-46FA-8B9D-54C487C44064}"/>
              </a:ext>
            </a:extLst>
          </p:cNvPr>
          <p:cNvSpPr/>
          <p:nvPr/>
        </p:nvSpPr>
        <p:spPr>
          <a:xfrm>
            <a:off x="8021191" y="5740400"/>
            <a:ext cx="3256409" cy="819498"/>
          </a:xfrm>
          <a:prstGeom prst="rect">
            <a:avLst/>
          </a:prstGeom>
          <a:solidFill>
            <a:srgbClr val="FF0000">
              <a:alpha val="9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7" name="_x697425544">
            <a:extLst>
              <a:ext uri="{FF2B5EF4-FFF2-40B4-BE49-F238E27FC236}">
                <a16:creationId xmlns:a16="http://schemas.microsoft.com/office/drawing/2014/main" id="{DE6609F1-813D-4F36-AE6F-2CCE2004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0" y="2733229"/>
            <a:ext cx="5908675" cy="27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80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480042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215742" y="161442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05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주요 소스 및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Bold" panose="00000800000000000000" pitchFamily="2" charset="-127"/>
                </a:rPr>
                <a:t>결과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C4F35-B522-47BF-A024-D72D26E7597F}"/>
              </a:ext>
            </a:extLst>
          </p:cNvPr>
          <p:cNvSpPr txBox="1"/>
          <p:nvPr/>
        </p:nvSpPr>
        <p:spPr>
          <a:xfrm>
            <a:off x="4061020" y="924229"/>
            <a:ext cx="4069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재고조회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073" name="_x697426336">
            <a:extLst>
              <a:ext uri="{FF2B5EF4-FFF2-40B4-BE49-F238E27FC236}">
                <a16:creationId xmlns:a16="http://schemas.microsoft.com/office/drawing/2014/main" id="{BCC76824-283D-4022-990B-BBE9CF454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80" y="1948688"/>
            <a:ext cx="6919400" cy="43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697425256">
            <a:extLst>
              <a:ext uri="{FF2B5EF4-FFF2-40B4-BE49-F238E27FC236}">
                <a16:creationId xmlns:a16="http://schemas.microsoft.com/office/drawing/2014/main" id="{B180AD06-9ED7-46C6-9051-B9DAE4AE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27" y="1957659"/>
            <a:ext cx="4736993" cy="43329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BCE8328-DC4A-40FA-A040-4E6E619317C1}"/>
              </a:ext>
            </a:extLst>
          </p:cNvPr>
          <p:cNvGrpSpPr/>
          <p:nvPr/>
        </p:nvGrpSpPr>
        <p:grpSpPr>
          <a:xfrm>
            <a:off x="7257327" y="1951805"/>
            <a:ext cx="4736993" cy="4329804"/>
            <a:chOff x="7257327" y="1951805"/>
            <a:chExt cx="4736993" cy="432980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9C9E25-BF31-4682-B965-56582CACC84F}"/>
                </a:ext>
              </a:extLst>
            </p:cNvPr>
            <p:cNvSpPr/>
            <p:nvPr/>
          </p:nvSpPr>
          <p:spPr>
            <a:xfrm>
              <a:off x="7257327" y="1951805"/>
              <a:ext cx="4736993" cy="4329804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9" name="_x697426984">
              <a:extLst>
                <a:ext uri="{FF2B5EF4-FFF2-40B4-BE49-F238E27FC236}">
                  <a16:creationId xmlns:a16="http://schemas.microsoft.com/office/drawing/2014/main" id="{16E25C8F-0DDF-46E7-A78A-04C070B6B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327" y="2218879"/>
              <a:ext cx="4736993" cy="3792538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01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13805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06</a:t>
            </a:r>
            <a:endParaRPr lang="ko-KR" altLang="en-US" sz="8000" b="1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2133133" y="1501004"/>
            <a:ext cx="6479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최종 결과물 소개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데모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723872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678416" y="2917177"/>
            <a:ext cx="2856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6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6000" b="1" spc="6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6096000" y="4995951"/>
            <a:ext cx="59920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C9CAE4-7FC0-4C43-A5A5-A22DBD41E391}"/>
              </a:ext>
            </a:extLst>
          </p:cNvPr>
          <p:cNvCxnSpPr/>
          <p:nvPr/>
        </p:nvCxnSpPr>
        <p:spPr>
          <a:xfrm>
            <a:off x="2306320" y="4258128"/>
            <a:ext cx="7579360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605C2B-F0D5-43F1-9591-3C60DE27CBC0}"/>
              </a:ext>
            </a:extLst>
          </p:cNvPr>
          <p:cNvCxnSpPr/>
          <p:nvPr/>
        </p:nvCxnSpPr>
        <p:spPr>
          <a:xfrm>
            <a:off x="2306320" y="2591888"/>
            <a:ext cx="7579360" cy="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-324091"/>
            <a:ext cx="12213771" cy="6226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1021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061502" y="2822022"/>
            <a:ext cx="6090766" cy="12139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544237" y="2967335"/>
            <a:ext cx="5125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100016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521439" y="182950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01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프로젝트 개요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225893-A8E0-4233-B9F8-E5B2E8877248}"/>
              </a:ext>
            </a:extLst>
          </p:cNvPr>
          <p:cNvGrpSpPr/>
          <p:nvPr/>
        </p:nvGrpSpPr>
        <p:grpSpPr>
          <a:xfrm>
            <a:off x="1006925" y="1991815"/>
            <a:ext cx="10199509" cy="3854040"/>
            <a:chOff x="1006925" y="1991815"/>
            <a:chExt cx="10199509" cy="385404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E1B276F-8057-471B-8BAC-12DDA3410170}"/>
                </a:ext>
              </a:extLst>
            </p:cNvPr>
            <p:cNvGrpSpPr/>
            <p:nvPr/>
          </p:nvGrpSpPr>
          <p:grpSpPr>
            <a:xfrm>
              <a:off x="1534766" y="1991815"/>
              <a:ext cx="9122468" cy="1098401"/>
              <a:chOff x="1534766" y="1991815"/>
              <a:chExt cx="9122468" cy="1098401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26CD61B-1B4C-4BE8-AC29-1F85BCC54DD3}"/>
                  </a:ext>
                </a:extLst>
              </p:cNvPr>
              <p:cNvGrpSpPr/>
              <p:nvPr/>
            </p:nvGrpSpPr>
            <p:grpSpPr>
              <a:xfrm>
                <a:off x="3530589" y="1991815"/>
                <a:ext cx="7126645" cy="1098401"/>
                <a:chOff x="3530589" y="2083744"/>
                <a:chExt cx="7126645" cy="1098401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B6FEBD59-CEA2-4FDF-A254-37953428C235}"/>
                    </a:ext>
                  </a:extLst>
                </p:cNvPr>
                <p:cNvSpPr/>
                <p:nvPr/>
              </p:nvSpPr>
              <p:spPr>
                <a:xfrm>
                  <a:off x="4079789" y="2128985"/>
                  <a:ext cx="6577445" cy="1007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한컴 고딕" panose="02000500000000000000" pitchFamily="2" charset="-127"/>
                    <a:ea typeface="한컴 고딕" panose="02000500000000000000" pitchFamily="2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B4FB42F-61AB-4ADA-879A-670D33F52DB2}"/>
                    </a:ext>
                  </a:extLst>
                </p:cNvPr>
                <p:cNvSpPr/>
                <p:nvPr/>
              </p:nvSpPr>
              <p:spPr>
                <a:xfrm>
                  <a:off x="3530589" y="2083744"/>
                  <a:ext cx="1098401" cy="109840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한컴 고딕" panose="02000500000000000000" pitchFamily="2" charset="-127"/>
                    <a:ea typeface="한컴 고딕" panose="02000500000000000000" pitchFamily="2" charset="-127"/>
                  </a:endParaRPr>
                </a:p>
              </p:txBody>
            </p:sp>
            <p:pic>
              <p:nvPicPr>
                <p:cNvPr id="26" name="그래픽 25" descr="과녁">
                  <a:extLst>
                    <a:ext uri="{FF2B5EF4-FFF2-40B4-BE49-F238E27FC236}">
                      <a16:creationId xmlns:a16="http://schemas.microsoft.com/office/drawing/2014/main" id="{C1B3976E-EABE-4DE1-968F-1CB4EA63BF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9195" y="2178943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CAB183-DEA4-4560-B11D-01DCD66BDF6D}"/>
                  </a:ext>
                </a:extLst>
              </p:cNvPr>
              <p:cNvSpPr txBox="1"/>
              <p:nvPr/>
            </p:nvSpPr>
            <p:spPr>
              <a:xfrm>
                <a:off x="4790486" y="2199410"/>
                <a:ext cx="51002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s-MY" altLang="ko-KR" sz="20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PC</a:t>
                </a:r>
                <a:r>
                  <a:rPr lang="ko-KR" altLang="en-US" sz="20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방의 전반적인 매장 운영과</a:t>
                </a:r>
                <a:endParaRPr lang="en-US" altLang="ko-KR" sz="2000" b="1" dirty="0">
                  <a:solidFill>
                    <a:schemeClr val="tx2"/>
                  </a:solidFill>
                  <a:latin typeface="Arial" panose="020B0604020202020204" pitchFamily="34" charset="0"/>
                  <a:ea typeface="함초롬돋움" panose="02030504000101010101" pitchFamily="18" charset="-127"/>
                  <a:cs typeface="Arial" panose="020B0604020202020204" pitchFamily="34" charset="0"/>
                </a:endParaRPr>
              </a:p>
              <a:p>
                <a:r>
                  <a:rPr lang="ko-KR" altLang="en-US" sz="20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고객의 편의성 제공</a:t>
                </a:r>
                <a:endParaRPr lang="en-US" altLang="ko-KR" sz="2000" b="1" dirty="0">
                  <a:solidFill>
                    <a:schemeClr val="tx2"/>
                  </a:solidFill>
                  <a:latin typeface="Arial" panose="020B0604020202020204" pitchFamily="34" charset="0"/>
                  <a:ea typeface="함초롬돋움" panose="02030504000101010101" pitchFamily="18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F9E2195-8ED9-4218-8798-CFFCE27BF190}"/>
                  </a:ext>
                </a:extLst>
              </p:cNvPr>
              <p:cNvGrpSpPr/>
              <p:nvPr/>
            </p:nvGrpSpPr>
            <p:grpSpPr>
              <a:xfrm>
                <a:off x="1534766" y="2251751"/>
                <a:ext cx="1598793" cy="575305"/>
                <a:chOff x="1698298" y="2251751"/>
                <a:chExt cx="1435261" cy="575305"/>
              </a:xfrm>
            </p:grpSpPr>
            <p:sp>
              <p:nvSpPr>
                <p:cNvPr id="3" name="사각형: 잘린 대각선 방향 모서리 2">
                  <a:extLst>
                    <a:ext uri="{FF2B5EF4-FFF2-40B4-BE49-F238E27FC236}">
                      <a16:creationId xmlns:a16="http://schemas.microsoft.com/office/drawing/2014/main" id="{60844446-7135-4BCB-848F-ED42C3E47FDE}"/>
                    </a:ext>
                  </a:extLst>
                </p:cNvPr>
                <p:cNvSpPr/>
                <p:nvPr/>
              </p:nvSpPr>
              <p:spPr>
                <a:xfrm>
                  <a:off x="1698298" y="2251751"/>
                  <a:ext cx="1435261" cy="575305"/>
                </a:xfrm>
                <a:prstGeom prst="snip2DiagRect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b="1" dirty="0"/>
                    <a:t> 주 목표</a:t>
                  </a:r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96681DE-D138-45F7-B7A4-302B9DD5FB53}"/>
                    </a:ext>
                  </a:extLst>
                </p:cNvPr>
                <p:cNvSpPr/>
                <p:nvPr/>
              </p:nvSpPr>
              <p:spPr>
                <a:xfrm>
                  <a:off x="2877312" y="2468880"/>
                  <a:ext cx="134112" cy="134112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8554B8C0-D9B6-40F9-AE2B-92C4AFB787E3}"/>
                  </a:ext>
                </a:extLst>
              </p:cNvPr>
              <p:cNvCxnSpPr>
                <a:cxnSpLocks/>
                <a:stCxn id="9" idx="6"/>
                <a:endCxn id="30" idx="2"/>
              </p:cNvCxnSpPr>
              <p:nvPr/>
            </p:nvCxnSpPr>
            <p:spPr>
              <a:xfrm>
                <a:off x="2997509" y="2535936"/>
                <a:ext cx="533080" cy="5080"/>
              </a:xfrm>
              <a:prstGeom prst="line">
                <a:avLst/>
              </a:prstGeom>
              <a:ln w="190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43C6D32-E020-4320-BDE7-1E4327456720}"/>
                </a:ext>
              </a:extLst>
            </p:cNvPr>
            <p:cNvGrpSpPr/>
            <p:nvPr/>
          </p:nvGrpSpPr>
          <p:grpSpPr>
            <a:xfrm>
              <a:off x="1239607" y="3375503"/>
              <a:ext cx="9417627" cy="1098401"/>
              <a:chOff x="1239607" y="3375503"/>
              <a:chExt cx="9417627" cy="109840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EC4D52-0864-4BAF-9E68-E0B226C755FA}"/>
                  </a:ext>
                </a:extLst>
              </p:cNvPr>
              <p:cNvGrpSpPr/>
              <p:nvPr/>
            </p:nvGrpSpPr>
            <p:grpSpPr>
              <a:xfrm>
                <a:off x="3530589" y="3375503"/>
                <a:ext cx="7126645" cy="1098401"/>
                <a:chOff x="3530589" y="3416611"/>
                <a:chExt cx="7126645" cy="1098401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FC8FF7CF-D8B5-498D-94C7-188252370E53}"/>
                    </a:ext>
                  </a:extLst>
                </p:cNvPr>
                <p:cNvSpPr/>
                <p:nvPr/>
              </p:nvSpPr>
              <p:spPr>
                <a:xfrm>
                  <a:off x="4079789" y="3475922"/>
                  <a:ext cx="6577445" cy="1007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한컴 고딕" panose="02000500000000000000" pitchFamily="2" charset="-127"/>
                    <a:ea typeface="한컴 고딕" panose="02000500000000000000" pitchFamily="2" charset="-127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A8D62FD-93E9-42E5-9A1B-AF97802BB6B2}"/>
                    </a:ext>
                  </a:extLst>
                </p:cNvPr>
                <p:cNvSpPr/>
                <p:nvPr/>
              </p:nvSpPr>
              <p:spPr>
                <a:xfrm>
                  <a:off x="3530589" y="3416611"/>
                  <a:ext cx="1098401" cy="109840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한컴 고딕" panose="02000500000000000000" pitchFamily="2" charset="-127"/>
                    <a:ea typeface="한컴 고딕" panose="02000500000000000000" pitchFamily="2" charset="-127"/>
                  </a:endParaRPr>
                </a:p>
              </p:txBody>
            </p:sp>
            <p:pic>
              <p:nvPicPr>
                <p:cNvPr id="33" name="그래픽 32" descr="컴퓨터">
                  <a:extLst>
                    <a:ext uri="{FF2B5EF4-FFF2-40B4-BE49-F238E27FC236}">
                      <a16:creationId xmlns:a16="http://schemas.microsoft.com/office/drawing/2014/main" id="{825E7E65-E935-4412-8C98-67DA332C41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2055" y="3557223"/>
                  <a:ext cx="866440" cy="866440"/>
                </a:xfrm>
                <a:prstGeom prst="rect">
                  <a:avLst/>
                </a:prstGeom>
              </p:spPr>
            </p:pic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60B323-B658-4AFE-8D3D-E1D8D4538DE4}"/>
                  </a:ext>
                </a:extLst>
              </p:cNvPr>
              <p:cNvSpPr txBox="1"/>
              <p:nvPr/>
            </p:nvSpPr>
            <p:spPr>
              <a:xfrm>
                <a:off x="4779381" y="3721423"/>
                <a:ext cx="17459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매장이용 기능</a:t>
                </a:r>
                <a:endParaRPr lang="en-US" altLang="ko-KR" sz="2000" b="1" dirty="0">
                  <a:solidFill>
                    <a:schemeClr val="tx2"/>
                  </a:solidFill>
                  <a:latin typeface="Arial" panose="020B0604020202020204" pitchFamily="34" charset="0"/>
                  <a:ea typeface="함초롬돋움" panose="02030504000101010101" pitchFamily="18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38E009C-8BA9-4F38-BF35-90D8012CC356}"/>
                  </a:ext>
                </a:extLst>
              </p:cNvPr>
              <p:cNvGrpSpPr/>
              <p:nvPr/>
            </p:nvGrpSpPr>
            <p:grpSpPr>
              <a:xfrm>
                <a:off x="1239607" y="3629432"/>
                <a:ext cx="1874296" cy="575305"/>
                <a:chOff x="1239607" y="3629432"/>
                <a:chExt cx="1874296" cy="575305"/>
              </a:xfrm>
            </p:grpSpPr>
            <p:sp>
              <p:nvSpPr>
                <p:cNvPr id="44" name="사각형: 잘린 대각선 방향 모서리 43">
                  <a:extLst>
                    <a:ext uri="{FF2B5EF4-FFF2-40B4-BE49-F238E27FC236}">
                      <a16:creationId xmlns:a16="http://schemas.microsoft.com/office/drawing/2014/main" id="{DAA43345-2282-46E1-92BA-4130EF4DBC83}"/>
                    </a:ext>
                  </a:extLst>
                </p:cNvPr>
                <p:cNvSpPr/>
                <p:nvPr/>
              </p:nvSpPr>
              <p:spPr>
                <a:xfrm>
                  <a:off x="1239607" y="3629432"/>
                  <a:ext cx="1874296" cy="575305"/>
                </a:xfrm>
                <a:prstGeom prst="snip2DiagRect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b="1" dirty="0"/>
                    <a:t> 손님용 화면</a:t>
                  </a: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4B1C2C01-1E3F-4BED-A529-0C64FA7D9C04}"/>
                    </a:ext>
                  </a:extLst>
                </p:cNvPr>
                <p:cNvSpPr/>
                <p:nvPr/>
              </p:nvSpPr>
              <p:spPr>
                <a:xfrm>
                  <a:off x="2872220" y="3856331"/>
                  <a:ext cx="134112" cy="134112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E4C3E73-F319-4288-A42F-D99D2F89018A}"/>
                  </a:ext>
                </a:extLst>
              </p:cNvPr>
              <p:cNvSpPr txBox="1"/>
              <p:nvPr/>
            </p:nvSpPr>
            <p:spPr>
              <a:xfrm>
                <a:off x="6632101" y="3471212"/>
                <a:ext cx="3048000" cy="871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-</a:t>
                </a:r>
                <a:r>
                  <a:rPr lang="ko-KR" altLang="en-US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컴퓨터 사용시간</a:t>
                </a:r>
                <a:endParaRPr lang="en-US" altLang="ko-KR" sz="1800" dirty="0">
                  <a:solidFill>
                    <a:schemeClr val="tx2"/>
                  </a:solidFill>
                  <a:latin typeface="Arial" panose="020B0604020202020204" pitchFamily="34" charset="0"/>
                  <a:ea typeface="함초롬돋움" panose="02030504000101010101" pitchFamily="18" charset="-127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-</a:t>
                </a:r>
                <a:r>
                  <a:rPr lang="ko-KR" altLang="en-US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상품 주문</a:t>
                </a:r>
                <a:endParaRPr lang="en-US" altLang="ko-KR" sz="1800" dirty="0">
                  <a:solidFill>
                    <a:schemeClr val="tx2"/>
                  </a:solidFill>
                  <a:latin typeface="Arial" panose="020B0604020202020204" pitchFamily="34" charset="0"/>
                  <a:ea typeface="함초롬돋움" panose="02030504000101010101" pitchFamily="18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7A1E2D2-34B3-4EB4-9833-425CADD42BF5}"/>
                  </a:ext>
                </a:extLst>
              </p:cNvPr>
              <p:cNvCxnSpPr>
                <a:cxnSpLocks/>
                <a:stCxn id="45" idx="6"/>
                <a:endCxn id="31" idx="2"/>
              </p:cNvCxnSpPr>
              <p:nvPr/>
            </p:nvCxnSpPr>
            <p:spPr>
              <a:xfrm>
                <a:off x="3006332" y="3923387"/>
                <a:ext cx="524257" cy="1317"/>
              </a:xfrm>
              <a:prstGeom prst="line">
                <a:avLst/>
              </a:prstGeom>
              <a:ln w="190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A8D11B82-C5EA-4D6D-B7EB-BAB504CB2874}"/>
                </a:ext>
              </a:extLst>
            </p:cNvPr>
            <p:cNvGrpSpPr/>
            <p:nvPr/>
          </p:nvGrpSpPr>
          <p:grpSpPr>
            <a:xfrm>
              <a:off x="1006925" y="4747454"/>
              <a:ext cx="10199509" cy="1098401"/>
              <a:chOff x="1006925" y="4747454"/>
              <a:chExt cx="10199509" cy="109840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69C6F1C-33A9-4ECA-8862-CE6E8E844C7A}"/>
                  </a:ext>
                </a:extLst>
              </p:cNvPr>
              <p:cNvGrpSpPr/>
              <p:nvPr/>
            </p:nvGrpSpPr>
            <p:grpSpPr>
              <a:xfrm>
                <a:off x="3530589" y="4747454"/>
                <a:ext cx="7126645" cy="1098401"/>
                <a:chOff x="3530589" y="4749478"/>
                <a:chExt cx="7126645" cy="10984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941F08B-C069-4545-B206-875162ED7E9E}"/>
                    </a:ext>
                  </a:extLst>
                </p:cNvPr>
                <p:cNvSpPr/>
                <p:nvPr/>
              </p:nvSpPr>
              <p:spPr>
                <a:xfrm>
                  <a:off x="4079789" y="4798398"/>
                  <a:ext cx="6577445" cy="1007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한컴 고딕" panose="02000500000000000000" pitchFamily="2" charset="-127"/>
                    <a:ea typeface="한컴 고딕" panose="02000500000000000000" pitchFamily="2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ECF163-058E-4954-9C04-7029A48A2617}"/>
                    </a:ext>
                  </a:extLst>
                </p:cNvPr>
                <p:cNvSpPr/>
                <p:nvPr/>
              </p:nvSpPr>
              <p:spPr>
                <a:xfrm>
                  <a:off x="3530589" y="4749478"/>
                  <a:ext cx="1098401" cy="1098401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한컴 고딕" panose="02000500000000000000" pitchFamily="2" charset="-127"/>
                    <a:ea typeface="한컴 고딕" panose="02000500000000000000" pitchFamily="2" charset="-127"/>
                  </a:endParaRPr>
                </a:p>
              </p:txBody>
            </p:sp>
            <p:pic>
              <p:nvPicPr>
                <p:cNvPr id="42" name="그래픽 41" descr="DJ">
                  <a:extLst>
                    <a:ext uri="{FF2B5EF4-FFF2-40B4-BE49-F238E27FC236}">
                      <a16:creationId xmlns:a16="http://schemas.microsoft.com/office/drawing/2014/main" id="{D0008154-4792-42E8-B94E-F8C1DE829B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8075" y="4837565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C31294A-7DC5-47B9-AC90-66BBE0915C49}"/>
                  </a:ext>
                </a:extLst>
              </p:cNvPr>
              <p:cNvSpPr txBox="1"/>
              <p:nvPr/>
            </p:nvSpPr>
            <p:spPr>
              <a:xfrm>
                <a:off x="4809861" y="5081981"/>
                <a:ext cx="12490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매장 관리</a:t>
                </a:r>
                <a:endParaRPr lang="en-US" altLang="ko-KR" sz="2000" b="1" dirty="0">
                  <a:solidFill>
                    <a:schemeClr val="tx2"/>
                  </a:solidFill>
                  <a:latin typeface="Arial" panose="020B0604020202020204" pitchFamily="34" charset="0"/>
                  <a:ea typeface="함초롬돋움" panose="02030504000101010101" pitchFamily="18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6924E34-5048-4B64-ADF8-E63C8FB54889}"/>
                  </a:ext>
                </a:extLst>
              </p:cNvPr>
              <p:cNvGrpSpPr/>
              <p:nvPr/>
            </p:nvGrpSpPr>
            <p:grpSpPr>
              <a:xfrm>
                <a:off x="1006925" y="5007113"/>
                <a:ext cx="2106978" cy="575305"/>
                <a:chOff x="1006925" y="5007113"/>
                <a:chExt cx="2106978" cy="575305"/>
              </a:xfrm>
            </p:grpSpPr>
            <p:sp>
              <p:nvSpPr>
                <p:cNvPr id="43" name="사각형: 잘린 대각선 방향 모서리 42">
                  <a:extLst>
                    <a:ext uri="{FF2B5EF4-FFF2-40B4-BE49-F238E27FC236}">
                      <a16:creationId xmlns:a16="http://schemas.microsoft.com/office/drawing/2014/main" id="{3DBE2CDC-4510-4597-9233-573FB09826EE}"/>
                    </a:ext>
                  </a:extLst>
                </p:cNvPr>
                <p:cNvSpPr/>
                <p:nvPr/>
              </p:nvSpPr>
              <p:spPr>
                <a:xfrm>
                  <a:off x="1006925" y="5007113"/>
                  <a:ext cx="2106978" cy="575305"/>
                </a:xfrm>
                <a:prstGeom prst="snip2DiagRect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b="1" dirty="0"/>
                    <a:t> 관리자용 화면</a:t>
                  </a: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4FA66F44-1FF1-4C39-ABC5-62E4788B81AC}"/>
                    </a:ext>
                  </a:extLst>
                </p:cNvPr>
                <p:cNvSpPr/>
                <p:nvPr/>
              </p:nvSpPr>
              <p:spPr>
                <a:xfrm>
                  <a:off x="2872220" y="5227709"/>
                  <a:ext cx="134112" cy="134112"/>
                </a:xfrm>
                <a:prstGeom prst="ellipse">
                  <a:avLst/>
                </a:prstGeom>
                <a:solidFill>
                  <a:srgbClr val="F8F8F8"/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CCBBB6-FE83-4466-B84A-F8FBBB13D9C5}"/>
                  </a:ext>
                </a:extLst>
              </p:cNvPr>
              <p:cNvSpPr txBox="1"/>
              <p:nvPr/>
            </p:nvSpPr>
            <p:spPr>
              <a:xfrm>
                <a:off x="6516216" y="4802539"/>
                <a:ext cx="4690218" cy="871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 -</a:t>
                </a:r>
                <a:r>
                  <a:rPr lang="ko-KR" altLang="en-US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주문 내역</a:t>
                </a:r>
                <a:r>
                  <a:rPr lang="en-US" altLang="ko-KR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  -</a:t>
                </a:r>
                <a:r>
                  <a:rPr lang="ko-KR" altLang="en-US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결제 내역</a:t>
                </a:r>
                <a:r>
                  <a:rPr lang="en-US" altLang="ko-KR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  -</a:t>
                </a:r>
                <a:r>
                  <a:rPr lang="ko-KR" altLang="en-US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상품 관리</a:t>
                </a:r>
                <a:endParaRPr lang="en-US" altLang="ko-KR" sz="1800" dirty="0">
                  <a:solidFill>
                    <a:schemeClr val="tx2"/>
                  </a:solidFill>
                  <a:latin typeface="Arial" panose="020B0604020202020204" pitchFamily="34" charset="0"/>
                  <a:ea typeface="함초롬돋움" panose="02030504000101010101" pitchFamily="18" charset="-127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 -</a:t>
                </a:r>
                <a:r>
                  <a:rPr lang="ko-KR" altLang="en-US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회원 관리</a:t>
                </a:r>
                <a:r>
                  <a:rPr lang="en-US" altLang="ko-KR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  -PC</a:t>
                </a:r>
                <a:r>
                  <a:rPr lang="ko-KR" altLang="en-US" sz="1800" dirty="0">
                    <a:solidFill>
                      <a:schemeClr val="tx2"/>
                    </a:solidFill>
                    <a:latin typeface="Arial" panose="020B0604020202020204" pitchFamily="34" charset="0"/>
                    <a:ea typeface="함초롬돋움" panose="02030504000101010101" pitchFamily="18" charset="-127"/>
                    <a:cs typeface="Arial" panose="020B0604020202020204" pitchFamily="34" charset="0"/>
                  </a:rPr>
                  <a:t>관리</a:t>
                </a:r>
                <a:endParaRPr lang="ko-KR" altLang="en-US" dirty="0"/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6364E63F-1F5B-4F02-A33C-5E51D45F10D9}"/>
                  </a:ext>
                </a:extLst>
              </p:cNvPr>
              <p:cNvCxnSpPr>
                <a:cxnSpLocks/>
                <a:stCxn id="46" idx="6"/>
                <a:endCxn id="32" idx="2"/>
              </p:cNvCxnSpPr>
              <p:nvPr/>
            </p:nvCxnSpPr>
            <p:spPr>
              <a:xfrm>
                <a:off x="3006332" y="5294765"/>
                <a:ext cx="524257" cy="1890"/>
              </a:xfrm>
              <a:prstGeom prst="line">
                <a:avLst/>
              </a:prstGeom>
              <a:ln w="190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47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6" y="1082245"/>
            <a:ext cx="1965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02</a:t>
            </a:r>
            <a:endParaRPr lang="ko-KR" altLang="en-US" sz="8000" b="1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2133133" y="1501004"/>
            <a:ext cx="552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클래스 다이어그램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337775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4113038" y="205105"/>
            <a:ext cx="4882053" cy="830997"/>
            <a:chOff x="4521439" y="182950"/>
            <a:chExt cx="4882053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02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069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클래스 다이어그램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100016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BC353E-4B4E-4099-B1B3-006EF230E41B}"/>
              </a:ext>
            </a:extLst>
          </p:cNvPr>
          <p:cNvGrpSpPr/>
          <p:nvPr/>
        </p:nvGrpSpPr>
        <p:grpSpPr>
          <a:xfrm>
            <a:off x="1805429" y="147720"/>
            <a:ext cx="12952292" cy="6527330"/>
            <a:chOff x="1805429" y="147720"/>
            <a:chExt cx="12952292" cy="6527330"/>
          </a:xfrm>
        </p:grpSpPr>
        <p:pic>
          <p:nvPicPr>
            <p:cNvPr id="1025" name="_x694058208">
              <a:extLst>
                <a:ext uri="{FF2B5EF4-FFF2-40B4-BE49-F238E27FC236}">
                  <a16:creationId xmlns:a16="http://schemas.microsoft.com/office/drawing/2014/main" id="{0B23F128-1A6B-49D8-8706-C022F0E61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429" y="147720"/>
              <a:ext cx="8581142" cy="6527330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674C2E-A77A-403C-B280-C84757806EA1}"/>
                </a:ext>
              </a:extLst>
            </p:cNvPr>
            <p:cNvSpPr txBox="1"/>
            <p:nvPr/>
          </p:nvSpPr>
          <p:spPr>
            <a:xfrm>
              <a:off x="12957472" y="421954"/>
              <a:ext cx="1800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/>
                <a:t>전체 </a:t>
              </a:r>
              <a:r>
                <a:rPr lang="ko-KR" altLang="en-US" dirty="0" err="1"/>
                <a:t>클다</a:t>
              </a:r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93F064-630D-4984-AAEB-B9061B5DAFC9}"/>
              </a:ext>
            </a:extLst>
          </p:cNvPr>
          <p:cNvGrpSpPr/>
          <p:nvPr/>
        </p:nvGrpSpPr>
        <p:grpSpPr>
          <a:xfrm>
            <a:off x="1805429" y="148490"/>
            <a:ext cx="12952292" cy="6526560"/>
            <a:chOff x="1805429" y="148490"/>
            <a:chExt cx="12952292" cy="652656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8325EC-B3D2-4ED0-B20C-D2311D49D63F}"/>
                </a:ext>
              </a:extLst>
            </p:cNvPr>
            <p:cNvSpPr/>
            <p:nvPr/>
          </p:nvSpPr>
          <p:spPr>
            <a:xfrm>
              <a:off x="1805429" y="148490"/>
              <a:ext cx="8581142" cy="6526560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A7B38C-C2CA-484F-8B26-CFD4557CE35C}"/>
                </a:ext>
              </a:extLst>
            </p:cNvPr>
            <p:cNvSpPr txBox="1"/>
            <p:nvPr/>
          </p:nvSpPr>
          <p:spPr>
            <a:xfrm>
              <a:off x="12469792" y="933350"/>
              <a:ext cx="22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/>
                <a:t>전체 </a:t>
              </a:r>
              <a:r>
                <a:rPr lang="ko-KR" altLang="en-US" dirty="0" err="1"/>
                <a:t>클다</a:t>
              </a:r>
              <a:r>
                <a:rPr lang="ko-KR" altLang="en-US" dirty="0"/>
                <a:t> 어둡게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C13E87-AD88-4EBD-A4E7-606EA6132228}"/>
              </a:ext>
            </a:extLst>
          </p:cNvPr>
          <p:cNvGrpSpPr/>
          <p:nvPr/>
        </p:nvGrpSpPr>
        <p:grpSpPr>
          <a:xfrm>
            <a:off x="2165445" y="182950"/>
            <a:ext cx="12592276" cy="5179269"/>
            <a:chOff x="2165445" y="182950"/>
            <a:chExt cx="12592276" cy="51792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E1830E-EF6E-4449-BCCE-1E5B3DCEE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5445" y="182950"/>
              <a:ext cx="5936833" cy="5179269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BCAD55-9DEE-4002-9C87-3497E315F606}"/>
                </a:ext>
              </a:extLst>
            </p:cNvPr>
            <p:cNvSpPr txBox="1"/>
            <p:nvPr/>
          </p:nvSpPr>
          <p:spPr>
            <a:xfrm>
              <a:off x="12469792" y="1444746"/>
              <a:ext cx="2287929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F4E1D6-6D41-4B91-9969-014D92519EB4}"/>
              </a:ext>
            </a:extLst>
          </p:cNvPr>
          <p:cNvGrpSpPr/>
          <p:nvPr/>
        </p:nvGrpSpPr>
        <p:grpSpPr>
          <a:xfrm>
            <a:off x="275345" y="1849892"/>
            <a:ext cx="14482374" cy="3512327"/>
            <a:chOff x="275345" y="1849892"/>
            <a:chExt cx="14482374" cy="35123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906CFF-8A78-4F79-A5E2-0285B441302D}"/>
                </a:ext>
              </a:extLst>
            </p:cNvPr>
            <p:cNvSpPr txBox="1"/>
            <p:nvPr/>
          </p:nvSpPr>
          <p:spPr>
            <a:xfrm>
              <a:off x="12469790" y="1895369"/>
              <a:ext cx="22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2</a:t>
              </a:r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64CEA77-DB0D-479B-B219-14B887B88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345" y="1849892"/>
              <a:ext cx="7593013" cy="3512327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7D1B40-34A4-4624-9135-368B7BE9174B}"/>
              </a:ext>
            </a:extLst>
          </p:cNvPr>
          <p:cNvGrpSpPr/>
          <p:nvPr/>
        </p:nvGrpSpPr>
        <p:grpSpPr>
          <a:xfrm>
            <a:off x="2883322" y="1013947"/>
            <a:ext cx="11874395" cy="5034279"/>
            <a:chOff x="2883322" y="1013947"/>
            <a:chExt cx="11874395" cy="5034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4EDBCE-FA28-4B72-ADE7-55532E39F8C5}"/>
                </a:ext>
              </a:extLst>
            </p:cNvPr>
            <p:cNvSpPr txBox="1"/>
            <p:nvPr/>
          </p:nvSpPr>
          <p:spPr>
            <a:xfrm>
              <a:off x="12469788" y="2403252"/>
              <a:ext cx="22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3</a:t>
              </a:r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267AE3F-E5FE-484B-A5A2-48917FB94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3322" y="1013947"/>
              <a:ext cx="8970380" cy="5034279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3C8536-39FC-4208-8B69-9CFEA0A12AFB}"/>
              </a:ext>
            </a:extLst>
          </p:cNvPr>
          <p:cNvGrpSpPr/>
          <p:nvPr/>
        </p:nvGrpSpPr>
        <p:grpSpPr>
          <a:xfrm>
            <a:off x="789007" y="2035082"/>
            <a:ext cx="13968710" cy="4593857"/>
            <a:chOff x="789007" y="2035082"/>
            <a:chExt cx="13968710" cy="45938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E8FDF-2737-402D-A4F4-F1EB21B6C2CF}"/>
                </a:ext>
              </a:extLst>
            </p:cNvPr>
            <p:cNvSpPr txBox="1"/>
            <p:nvPr/>
          </p:nvSpPr>
          <p:spPr>
            <a:xfrm>
              <a:off x="12469788" y="2853875"/>
              <a:ext cx="228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4</a:t>
              </a:r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965897A-D96E-486E-8338-73A9DEA08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007" y="2035082"/>
              <a:ext cx="10613985" cy="4593857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258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6" y="1082245"/>
            <a:ext cx="19287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Light" panose="00000300000000000000" pitchFamily="2" charset="-127"/>
              </a:rPr>
              <a:t>03</a:t>
            </a:r>
            <a:endParaRPr lang="ko-KR" altLang="en-US" sz="8000" b="1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2133133" y="1501004"/>
            <a:ext cx="552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rPr>
              <a:t>요구명세서 및 설계서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878815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100016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3604355" y="182950"/>
            <a:ext cx="4983288" cy="830997"/>
            <a:chOff x="4521439" y="182950"/>
            <a:chExt cx="4983288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03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1711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요구사항 명세서 및 설계서</a:t>
              </a:r>
            </a:p>
          </p:txBody>
        </p:sp>
      </p:grpSp>
      <p:graphicFrame>
        <p:nvGraphicFramePr>
          <p:cNvPr id="72" name="표 2">
            <a:extLst>
              <a:ext uri="{FF2B5EF4-FFF2-40B4-BE49-F238E27FC236}">
                <a16:creationId xmlns:a16="http://schemas.microsoft.com/office/drawing/2014/main" id="{CA29AAE0-523D-4B88-9928-8D0280AAD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730830"/>
              </p:ext>
            </p:extLst>
          </p:nvPr>
        </p:nvGraphicFramePr>
        <p:xfrm>
          <a:off x="2002172" y="1640312"/>
          <a:ext cx="8187655" cy="5531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3421">
                  <a:extLst>
                    <a:ext uri="{9D8B030D-6E8A-4147-A177-3AD203B41FA5}">
                      <a16:colId xmlns:a16="http://schemas.microsoft.com/office/drawing/2014/main" val="3024880396"/>
                    </a:ext>
                  </a:extLst>
                </a:gridCol>
                <a:gridCol w="4084234">
                  <a:extLst>
                    <a:ext uri="{9D8B030D-6E8A-4147-A177-3AD203B41FA5}">
                      <a16:colId xmlns:a16="http://schemas.microsoft.com/office/drawing/2014/main" val="867794843"/>
                    </a:ext>
                  </a:extLst>
                </a:gridCol>
              </a:tblGrid>
              <a:tr h="3034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기본흐름</a:t>
                      </a:r>
                      <a:endParaRPr lang="en-US" altLang="ko-KR" dirty="0"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입력 값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65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2"/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행위자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tx2"/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시스템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403199"/>
                  </a:ext>
                </a:extLst>
              </a:tr>
              <a:tr h="44158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1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r>
                        <a:rPr lang="ko-KR" altLang="en-US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사용화면에서 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‘</a:t>
                      </a:r>
                      <a:r>
                        <a:rPr lang="ko-KR" altLang="en-US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상품주문버튼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’</a:t>
                      </a:r>
                      <a:r>
                        <a:rPr lang="ko-KR" altLang="en-US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을 누른다</a:t>
                      </a:r>
                      <a:r>
                        <a:rPr lang="en-US" altLang="ko-KR" sz="1500" kern="0" spc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4. 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원하는 상품의 상품 추가 버튼을 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1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번 누른다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7. ‘</a:t>
                      </a:r>
                      <a:r>
                        <a:rPr lang="ko-KR" altLang="en-US" sz="15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결제’버튼을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 누른다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2. ‘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음식’ 카테고리를 기본화면으로 상품 주문 창을 출력한다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3. 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현재 선택된 카테고리의 상품들이 출력된다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상품의 사진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상품명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가격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추가 버튼이 정렬되어 있고 밑에 상품 주문 목록과 상품 추가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수정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삭제버튼과 총 주문 가격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, 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결제 버튼이 있다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5. 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 해당 상품이 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1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개 추가된다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6. 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합산 가격에 변경된 가격을 출력한다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8. </a:t>
                      </a:r>
                      <a:r>
                        <a:rPr lang="ko-KR" altLang="en-US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결제창이 새로 출력된다</a:t>
                      </a:r>
                      <a:r>
                        <a:rPr lang="en-US" altLang="ko-KR" sz="15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5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17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5B7A43-6208-4DC2-AFE3-0BBDF499ABFC}"/>
              </a:ext>
            </a:extLst>
          </p:cNvPr>
          <p:cNvSpPr txBox="1"/>
          <p:nvPr/>
        </p:nvSpPr>
        <p:spPr>
          <a:xfrm>
            <a:off x="1761688" y="1204085"/>
            <a:ext cx="374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3.1.1</a:t>
            </a:r>
            <a:r>
              <a:rPr lang="en-US" altLang="ko-KR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 </a:t>
            </a:r>
            <a:r>
              <a:rPr lang="ko-KR" altLang="en-US" sz="2000" kern="0" spc="0" dirty="0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상품 주문 </a:t>
            </a:r>
            <a:r>
              <a:rPr lang="en-US" altLang="ko-KR" sz="2000" kern="0" spc="0" dirty="0" err="1">
                <a:solidFill>
                  <a:schemeClr val="tx2"/>
                </a:solidFill>
                <a:effectLst/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U</a:t>
            </a:r>
            <a:r>
              <a:rPr lang="en-US" altLang="ko-KR" sz="2000" kern="0" dirty="0" err="1">
                <a:solidFill>
                  <a:schemeClr val="tx2"/>
                </a:solidFill>
                <a:latin typeface="한컴 고딕" panose="020B0600000101010101" charset="-127"/>
                <a:ea typeface="한컴 고딕" panose="020B0600000101010101" charset="-127"/>
                <a:cs typeface="한컴 고딕" panose="020B0600000101010101" charset="-127"/>
              </a:rPr>
              <a:t>secase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5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100016"/>
            <a:ext cx="11077200" cy="1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D8BD62-4D75-4C95-B605-70C2860E2986}"/>
              </a:ext>
            </a:extLst>
          </p:cNvPr>
          <p:cNvGrpSpPr/>
          <p:nvPr/>
        </p:nvGrpSpPr>
        <p:grpSpPr>
          <a:xfrm>
            <a:off x="3612744" y="182950"/>
            <a:ext cx="4966510" cy="830997"/>
            <a:chOff x="4521439" y="182950"/>
            <a:chExt cx="4966510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88B98-7D0A-42BC-8CA7-376F184067F3}"/>
                </a:ext>
              </a:extLst>
            </p:cNvPr>
            <p:cNvSpPr txBox="1"/>
            <p:nvPr/>
          </p:nvSpPr>
          <p:spPr>
            <a:xfrm>
              <a:off x="4521439" y="182950"/>
              <a:ext cx="18546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03</a:t>
              </a:r>
              <a:endParaRPr lang="ko-KR" altLang="en-US" sz="4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E0C9BD-5D6F-4B9A-AC03-18B6D79C8AF5}"/>
                </a:ext>
              </a:extLst>
            </p:cNvPr>
            <p:cNvSpPr txBox="1"/>
            <p:nvPr/>
          </p:nvSpPr>
          <p:spPr>
            <a:xfrm>
              <a:off x="5333533" y="345010"/>
              <a:ext cx="41544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KoPubWorld돋움체 Light" panose="00000300000000000000" pitchFamily="2" charset="-127"/>
                </a:rPr>
                <a:t>요구사항 명세서 및 설계서</a:t>
              </a:r>
            </a:p>
          </p:txBody>
        </p:sp>
      </p:grpSp>
      <p:graphicFrame>
        <p:nvGraphicFramePr>
          <p:cNvPr id="72" name="표 2">
            <a:extLst>
              <a:ext uri="{FF2B5EF4-FFF2-40B4-BE49-F238E27FC236}">
                <a16:creationId xmlns:a16="http://schemas.microsoft.com/office/drawing/2014/main" id="{CA29AAE0-523D-4B88-9928-8D0280AAD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825601"/>
              </p:ext>
            </p:extLst>
          </p:nvPr>
        </p:nvGraphicFramePr>
        <p:xfrm>
          <a:off x="198539" y="1349802"/>
          <a:ext cx="8187655" cy="5180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3421">
                  <a:extLst>
                    <a:ext uri="{9D8B030D-6E8A-4147-A177-3AD203B41FA5}">
                      <a16:colId xmlns:a16="http://schemas.microsoft.com/office/drawing/2014/main" val="3024880396"/>
                    </a:ext>
                  </a:extLst>
                </a:gridCol>
                <a:gridCol w="4084234">
                  <a:extLst>
                    <a:ext uri="{9D8B030D-6E8A-4147-A177-3AD203B41FA5}">
                      <a16:colId xmlns:a16="http://schemas.microsoft.com/office/drawing/2014/main" val="867794843"/>
                    </a:ext>
                  </a:extLst>
                </a:gridCol>
              </a:tblGrid>
              <a:tr h="3498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대안흐름</a:t>
                      </a:r>
                      <a:endParaRPr lang="en-US" altLang="ko-KR" dirty="0"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입력 값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65394"/>
                  </a:ext>
                </a:extLst>
              </a:tr>
              <a:tr h="334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2"/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행위자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tx2"/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시스템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403199"/>
                  </a:ext>
                </a:extLst>
              </a:tr>
              <a:tr h="44158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[ A1.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다른 카테고리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선택시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]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4.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상단의 카테고리 목록에서 현재 선택된 카테고리 외의 카</a:t>
                      </a:r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ko-KR" altLang="en-US" sz="12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테고리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 버튼을 누른다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</a:p>
                    <a:p>
                      <a:pPr algn="ctr" fontAlgn="base" latinLnBrk="1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[ A2.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상품 ‘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-’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버튼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선택시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]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3.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상품 선택 후 ‘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-’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버튼을 누른다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[ A3.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상품 ‘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+’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버튼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선택시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]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3.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상품 선택 후 ‘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+’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버튼을 누른다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[ A4.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상품 ‘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X’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버튼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선택시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]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3.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상품 선택 후 ‘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X’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버튼을 누른다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기본 흐름의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번이 실행된다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</a:p>
                    <a:p>
                      <a:pPr algn="ctr" fontAlgn="base" latinLnBrk="1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4.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해당 상품의 수량이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개씩 감소한다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변경된 상품 주문 목록이 출력된다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합산 가격에서 해당 상품의 가격을 제외한다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기본 흐름의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번이 실행된다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4.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해당 상품의 수량이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개씩 증가한다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변경된 상품 주문 목록이 출력된다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합산 가격에서 해당 상품의 가격을 더한다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기본 흐름의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번이 실행된다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</a:p>
                    <a:p>
                      <a:pPr algn="ctr" fontAlgn="base" latinLnBrk="1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en-US" altLang="ko-KR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4.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해당 상품이 삭제된다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변경된 상품 주문 목록이 출력된다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5.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합산 가격에서 해당 상품의 가격을 제외한다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6.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기본 흐름의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6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번이 실행된다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1772"/>
                  </a:ext>
                </a:extLst>
              </a:tr>
            </a:tbl>
          </a:graphicData>
        </a:graphic>
      </p:graphicFrame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C0DCCDFF-91F3-4876-85A6-5A4609A20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696218"/>
              </p:ext>
            </p:extLst>
          </p:nvPr>
        </p:nvGraphicFramePr>
        <p:xfrm>
          <a:off x="8579254" y="2490703"/>
          <a:ext cx="3249223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419">
                  <a:extLst>
                    <a:ext uri="{9D8B030D-6E8A-4147-A177-3AD203B41FA5}">
                      <a16:colId xmlns:a16="http://schemas.microsoft.com/office/drawing/2014/main" val="3024880396"/>
                    </a:ext>
                  </a:extLst>
                </a:gridCol>
                <a:gridCol w="1620804">
                  <a:extLst>
                    <a:ext uri="{9D8B030D-6E8A-4147-A177-3AD203B41FA5}">
                      <a16:colId xmlns:a16="http://schemas.microsoft.com/office/drawing/2014/main" val="867794843"/>
                    </a:ext>
                  </a:extLst>
                </a:gridCol>
              </a:tblGrid>
              <a:tr h="3144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예외사항</a:t>
                      </a:r>
                      <a:endParaRPr lang="en-US" altLang="ko-KR" dirty="0"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입력 값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465394"/>
                  </a:ext>
                </a:extLst>
              </a:tr>
              <a:tr h="275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2"/>
                          </a:solidFill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행위자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chemeClr val="tx2"/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시스템</a:t>
                      </a:r>
                      <a:endParaRPr lang="ko-KR" altLang="en-US" sz="1500" kern="0" spc="0" dirty="0">
                        <a:solidFill>
                          <a:schemeClr val="tx2"/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403199"/>
                  </a:ext>
                </a:extLst>
              </a:tr>
              <a:tr h="1957892">
                <a:tc>
                  <a:txBody>
                    <a:bodyPr/>
                    <a:lstStyle/>
                    <a:p>
                      <a:pPr algn="ctr" fontAlgn="base" latinLnBrk="0"/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0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[ E1.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수량이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개인 상품의 ‘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-’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버튼을 </a:t>
                      </a:r>
                      <a:r>
                        <a:rPr lang="ko-KR" altLang="en-US" sz="12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누를시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]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수량이 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개인 상품의 ‘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-’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버튼을 누른다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ko-KR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 latinLnBrk="1"/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2.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상품 주문 목록에서 해당 상품의 수량은 더 이상 감소하지 않는다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한컴 고딕" panose="020B0600000101010101" charset="-127"/>
                          <a:ea typeface="한컴 고딕" panose="020B0600000101010101" charset="-127"/>
                          <a:cs typeface="한컴 고딕" panose="020B0600000101010101" charset="-127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한컴 고딕" panose="020B0600000101010101" charset="-127"/>
                        <a:ea typeface="한컴 고딕" panose="020B0600000101010101" charset="-127"/>
                        <a:cs typeface="한컴 고딕" panose="020B0600000101010101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271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50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1026</Words>
  <Application>Microsoft Office PowerPoint</Application>
  <PresentationFormat>와이드스크린</PresentationFormat>
  <Paragraphs>316</Paragraphs>
  <Slides>35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KoPubWorld돋움체 Bold</vt:lpstr>
      <vt:lpstr>맑은 고딕</vt:lpstr>
      <vt:lpstr>한컴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김태희</cp:lastModifiedBy>
  <cp:revision>141</cp:revision>
  <dcterms:created xsi:type="dcterms:W3CDTF">2020-01-03T14:16:53Z</dcterms:created>
  <dcterms:modified xsi:type="dcterms:W3CDTF">2021-12-11T14:19:18Z</dcterms:modified>
</cp:coreProperties>
</file>